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5"/>
  </p:notesMasterIdLst>
  <p:sldIdLst>
    <p:sldId id="257" r:id="rId2"/>
    <p:sldId id="352" r:id="rId3"/>
    <p:sldId id="353" r:id="rId4"/>
    <p:sldId id="346" r:id="rId5"/>
    <p:sldId id="463" r:id="rId6"/>
    <p:sldId id="464" r:id="rId7"/>
    <p:sldId id="465" r:id="rId8"/>
    <p:sldId id="360" r:id="rId9"/>
    <p:sldId id="468" r:id="rId10"/>
    <p:sldId id="471" r:id="rId11"/>
    <p:sldId id="475" r:id="rId12"/>
    <p:sldId id="260" r:id="rId13"/>
    <p:sldId id="476" r:id="rId14"/>
    <p:sldId id="428" r:id="rId15"/>
    <p:sldId id="478" r:id="rId16"/>
    <p:sldId id="479" r:id="rId17"/>
    <p:sldId id="480" r:id="rId18"/>
    <p:sldId id="481" r:id="rId19"/>
    <p:sldId id="482" r:id="rId20"/>
    <p:sldId id="483" r:id="rId21"/>
    <p:sldId id="484" r:id="rId22"/>
    <p:sldId id="485" r:id="rId23"/>
    <p:sldId id="486" r:id="rId24"/>
    <p:sldId id="487" r:id="rId25"/>
    <p:sldId id="266" r:id="rId26"/>
    <p:sldId id="267" r:id="rId27"/>
    <p:sldId id="268" r:id="rId28"/>
    <p:sldId id="304" r:id="rId29"/>
    <p:sldId id="274" r:id="rId30"/>
    <p:sldId id="389" r:id="rId31"/>
    <p:sldId id="317" r:id="rId32"/>
    <p:sldId id="439" r:id="rId33"/>
    <p:sldId id="318" r:id="rId34"/>
    <p:sldId id="308" r:id="rId35"/>
    <p:sldId id="385" r:id="rId36"/>
    <p:sldId id="278" r:id="rId37"/>
    <p:sldId id="319" r:id="rId38"/>
    <p:sldId id="312" r:id="rId39"/>
    <p:sldId id="320" r:id="rId40"/>
    <p:sldId id="315" r:id="rId41"/>
    <p:sldId id="277" r:id="rId42"/>
    <p:sldId id="343" r:id="rId43"/>
    <p:sldId id="344" r:id="rId44"/>
    <p:sldId id="341" r:id="rId45"/>
    <p:sldId id="321" r:id="rId46"/>
    <p:sldId id="322" r:id="rId47"/>
    <p:sldId id="441" r:id="rId48"/>
    <p:sldId id="442" r:id="rId49"/>
    <p:sldId id="443" r:id="rId50"/>
    <p:sldId id="276" r:id="rId51"/>
    <p:sldId id="329" r:id="rId52"/>
    <p:sldId id="424" r:id="rId53"/>
    <p:sldId id="280" r:id="rId54"/>
    <p:sldId id="336" r:id="rId55"/>
    <p:sldId id="337" r:id="rId56"/>
    <p:sldId id="444" r:id="rId57"/>
    <p:sldId id="445" r:id="rId58"/>
    <p:sldId id="446" r:id="rId59"/>
    <p:sldId id="447" r:id="rId60"/>
    <p:sldId id="449" r:id="rId61"/>
    <p:sldId id="450" r:id="rId62"/>
    <p:sldId id="451" r:id="rId63"/>
    <p:sldId id="452" r:id="rId64"/>
    <p:sldId id="453" r:id="rId65"/>
    <p:sldId id="454" r:id="rId66"/>
    <p:sldId id="456" r:id="rId67"/>
    <p:sldId id="457" r:id="rId68"/>
    <p:sldId id="458" r:id="rId69"/>
    <p:sldId id="459" r:id="rId70"/>
    <p:sldId id="460" r:id="rId71"/>
    <p:sldId id="461" r:id="rId72"/>
    <p:sldId id="462" r:id="rId73"/>
    <p:sldId id="345" r:id="rId74"/>
    <p:sldId id="333" r:id="rId75"/>
    <p:sldId id="376" r:id="rId76"/>
    <p:sldId id="488" r:id="rId77"/>
    <p:sldId id="489" r:id="rId78"/>
    <p:sldId id="490" r:id="rId79"/>
    <p:sldId id="491" r:id="rId80"/>
    <p:sldId id="281" r:id="rId81"/>
    <p:sldId id="338" r:id="rId82"/>
    <p:sldId id="339" r:id="rId83"/>
    <p:sldId id="421" r:id="rId84"/>
  </p:sldIdLst>
  <p:sldSz cx="6858000" cy="51435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38" autoAdjust="0"/>
    <p:restoredTop sz="94718" autoAdjust="0"/>
  </p:normalViewPr>
  <p:slideViewPr>
    <p:cSldViewPr>
      <p:cViewPr varScale="1">
        <p:scale>
          <a:sx n="100" d="100"/>
          <a:sy n="100" d="100"/>
        </p:scale>
        <p:origin x="-1188" y="-84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31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02403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729170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27357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093575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06611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52624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15572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50795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1397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51038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18814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09208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5757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305249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7607480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766284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369510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377376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032430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536515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112819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9056470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581685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992138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69791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5036823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78078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4974288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9808488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3954768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4798302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437201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09331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0409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6581" y="1428750"/>
            <a:ext cx="5144840" cy="2000250"/>
          </a:xfrm>
        </p:spPr>
        <p:txBody>
          <a:bodyPr>
            <a:noAutofit/>
          </a:bodyPr>
          <a:lstStyle>
            <a:lvl1pPr latinLnBrk="0">
              <a:defRPr lang="pl-PL" sz="3075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56581" y="3829050"/>
            <a:ext cx="5144840" cy="8001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1pPr>
            <a:lvl2pPr marL="25721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2pPr>
            <a:lvl3pPr marL="514418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3pPr>
            <a:lvl4pPr marL="771628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4pPr>
            <a:lvl5pPr marL="1028837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5pPr>
            <a:lvl6pPr marL="1286047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6pPr>
            <a:lvl7pPr marL="1543256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7pPr>
            <a:lvl8pPr marL="1800465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8pPr>
            <a:lvl9pPr marL="2057675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grpSp>
        <p:nvGrpSpPr>
          <p:cNvPr id="4" name="linia"/>
          <p:cNvGrpSpPr/>
          <p:nvPr/>
        </p:nvGrpSpPr>
        <p:grpSpPr bwMode="invGray">
          <a:xfrm>
            <a:off x="891737" y="3543300"/>
            <a:ext cx="4856729" cy="48006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Dowolny kształt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58" name="Dowolny kształt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59" name="Dowolny kształt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60" name="Dowolny kształt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61" name="Dowolny kształt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62" name="Dowolny kształt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63" name="Dowolny kształt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64" name="Dowolny kształt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65" name="Dowolny kształt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66" name="Dowolny kształt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67" name="Dowolny kształt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68" name="Dowolny kształt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69" name="Dowolny kształt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70" name="Dowolny kształt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71" name="Dowolny kształt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72" name="Dowolny kształt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73" name="Dowolny kształt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74" name="Dowolny kształt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75" name="Dowolny kształt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76" name="Dowolny kształt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77" name="Dowolny kształt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78" name="Dowolny kształt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79" name="Dowolny kształt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80" name="Dowolny kształt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81" name="Dowolny kształt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82" name="Dowolny kształt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83" name="Dowolny kształt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84" name="Dowolny kształt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85" name="Dowolny kształt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86" name="Dowolny kształt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87" name="Dowolny kształt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88" name="Dowolny kształt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89" name="Dowolny kształt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90" name="Dowolny kształt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91" name="Dowolny kształt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92" name="Dowolny kształt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93" name="Dowolny kształt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94" name="Dowolny kształt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95" name="Dowolny kształt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96" name="Dowolny kształt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97" name="Dowolny kształt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98" name="Dowolny kształt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99" name="Dowolny kształt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00" name="Dowolny kształt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01" name="Dowolny kształt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02" name="Dowolny kształt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03" name="Dowolny kształt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04" name="Dowolny kształt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05" name="Dowolny kształt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06" name="Dowolny kształt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07" name="Dowolny kształt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08" name="Dowolny kształt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09" name="Dowolny kształt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10" name="Dowolny kształt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11" name="Dowolny kształt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12" name="Dowolny kształt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13" name="Dowolny kształt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14" name="Dowolny kształt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15" name="Dowolny kształt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16" name="Dowolny kształt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17" name="Dowolny kształt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18" name="Dowolny kształt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19" name="Dowolny kształt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20" name="Dowolny kształt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21" name="Dowolny kształt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22" name="Dowolny kształt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23" name="Dowolny kształt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24" name="Dowolny kształt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25" name="Dowolny kształt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26" name="Dowolny kształt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27" name="Dowolny kształt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28" name="Dowolny kształt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29" name="Dowolny kształt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30" name="Dowolny kształt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31" name="Dowolny kształt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32" name="Dowolny kształt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33" name="Dowolny kształt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34" name="Dowolny kształt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35" name="Dowolny kształt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36" name="Dowolny kształt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37" name="Dowolny kształt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38" name="Dowolny kształt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39" name="Dowolny kształt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40" name="Dowolny kształt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41" name="Dowolny kształt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42" name="Dowolny kształt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43" name="Dowolny kształt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44" name="Dowolny kształt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45" name="Dowolny kształt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46" name="Dowolny kształt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47" name="Dowolny kształt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48" name="Dowolny kształt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49" name="Dowolny kształt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50" name="Dowolny kształt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51" name="Dowolny kształt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52" name="Dowolny kształt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53" name="Dowolny kształt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54" name="Dowolny kształt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55" name="Dowolny kształt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56" name="Dowolny kształt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57" name="Dowolny kształt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58" name="Dowolny kształt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59" name="Dowolny kształt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60" name="Dowolny kształt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61" name="Dowolny kształt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62" name="Dowolny kształt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63" name="Dowolny kształt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64" name="Dowolny kształt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65" name="Dowolny kształt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66" name="Dowolny kształt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67" name="Dowolny kształt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68" name="Dowolny kształt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69" name="Dowolny kształt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70" name="Dowolny kształt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71" name="Dowolny kształt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72" name="Dowolny kształt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73" name="Dowolny kształt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74" name="Dowolny kształt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75" name="Dowolny kształt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76" name="Dowolny kształt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77" name="Dowolny kształt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78" name="Dowolny kształt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79" name="Dowolny kształt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ia"/>
          <p:cNvGrpSpPr/>
          <p:nvPr/>
        </p:nvGrpSpPr>
        <p:grpSpPr bwMode="invGray">
          <a:xfrm>
            <a:off x="856582" y="1135856"/>
            <a:ext cx="5946935" cy="48006"/>
            <a:chOff x="1522413" y="1514475"/>
            <a:chExt cx="10569575" cy="64008"/>
          </a:xfrm>
        </p:grpSpPr>
        <p:sp>
          <p:nvSpPr>
            <p:cNvPr id="8" name="Dowolny kształt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9" name="Dowolny kształt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0" name="Dowolny kształt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1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2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3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4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5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3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4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5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6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7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8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9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30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31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32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33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34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35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36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37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38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39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40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41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42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43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44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45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46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47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48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49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50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51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52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53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54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55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56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57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58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59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60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61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62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63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64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65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66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67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68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69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70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71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72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73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74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75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76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77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78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79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80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81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pl-PL"/>
            </a:lvl5pPr>
            <a:lvl6pPr marL="1100856" latinLnBrk="0">
              <a:defRPr lang="pl-PL"/>
            </a:lvl6pPr>
            <a:lvl7pPr marL="1100856" latinLnBrk="0">
              <a:defRPr lang="pl-PL"/>
            </a:lvl7pPr>
            <a:lvl8pPr marL="1100856" latinLnBrk="0">
              <a:defRPr lang="pl-PL"/>
            </a:lvl8pPr>
            <a:lvl9pPr marL="1100856" latinLnBrk="0">
              <a:defRPr lang="pl-PL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ia"/>
          <p:cNvGrpSpPr/>
          <p:nvPr/>
        </p:nvGrpSpPr>
        <p:grpSpPr bwMode="invGray">
          <a:xfrm rot="5400000">
            <a:off x="3254066" y="2610446"/>
            <a:ext cx="4869180" cy="36014"/>
            <a:chOff x="1522413" y="1514475"/>
            <a:chExt cx="10569575" cy="64008"/>
          </a:xfrm>
        </p:grpSpPr>
        <p:sp>
          <p:nvSpPr>
            <p:cNvPr id="8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9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0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1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2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3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4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5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3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4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5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6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7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8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9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30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31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32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33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34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35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36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37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38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39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40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41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42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43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44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45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46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47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48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49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50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51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52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53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54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55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56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57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58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59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60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61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62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63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64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65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66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67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68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69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70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71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72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73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74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75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76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77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78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79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80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81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</p:grp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5829925" y="205980"/>
            <a:ext cx="771726" cy="442631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342097" y="208360"/>
            <a:ext cx="5144840" cy="4423930"/>
          </a:xfrm>
        </p:spPr>
        <p:txBody>
          <a:bodyPr vert="eaVert"/>
          <a:lstStyle>
            <a:lvl5pPr latinLnBrk="0">
              <a:defRPr lang="pl-PL"/>
            </a:lvl5pPr>
            <a:lvl6pPr latinLnBrk="0">
              <a:defRPr lang="pl-PL"/>
            </a:lvl6pPr>
            <a:lvl7pPr latinLnBrk="0">
              <a:defRPr lang="pl-PL"/>
            </a:lvl7pPr>
            <a:lvl8pPr latinLnBrk="0">
              <a:defRPr lang="pl-PL" baseline="0"/>
            </a:lvl8pPr>
            <a:lvl9pPr latinLnBrk="0">
              <a:defRPr lang="pl-PL" baseline="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233777" y="445028"/>
            <a:ext cx="639044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233777" y="1152475"/>
            <a:ext cx="639044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836712" y="4936330"/>
            <a:ext cx="3558514" cy="207170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 latinLnBrk="0">
              <a:defRPr lang="pl-PL" sz="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pl-PL" dirty="0" err="1"/>
              <a:t>www.luxoft.com</a:t>
            </a:r>
            <a:r>
              <a:rPr lang="pl-PL" dirty="0"/>
              <a:t>, @</a:t>
            </a:r>
            <a:r>
              <a:rPr lang="pl-PL" dirty="0" err="1"/>
              <a:t>SebastianMalaca</a:t>
            </a:r>
            <a:r>
              <a:rPr lang="pl-PL" dirty="0"/>
              <a:t>, </a:t>
            </a:r>
            <a:r>
              <a:rPr lang="pl-PL" dirty="0" err="1"/>
              <a:t>letstalkaboutjava.blogspot.com</a:t>
            </a:r>
            <a:endParaRPr lang="pl-P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233777" y="2150850"/>
            <a:ext cx="639044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2700"/>
            </a:lvl1pPr>
            <a:lvl2pPr algn="ctr">
              <a:spcBef>
                <a:spcPts val="0"/>
              </a:spcBef>
              <a:buSzPct val="100000"/>
              <a:defRPr sz="2700"/>
            </a:lvl2pPr>
            <a:lvl3pPr algn="ctr">
              <a:spcBef>
                <a:spcPts val="0"/>
              </a:spcBef>
              <a:buSzPct val="100000"/>
              <a:defRPr sz="2700"/>
            </a:lvl3pPr>
            <a:lvl4pPr algn="ctr">
              <a:spcBef>
                <a:spcPts val="0"/>
              </a:spcBef>
              <a:buSzPct val="100000"/>
              <a:defRPr sz="2700"/>
            </a:lvl4pPr>
            <a:lvl5pPr algn="ctr">
              <a:spcBef>
                <a:spcPts val="0"/>
              </a:spcBef>
              <a:buSzPct val="100000"/>
              <a:defRPr sz="2700"/>
            </a:lvl5pPr>
            <a:lvl6pPr algn="ctr">
              <a:spcBef>
                <a:spcPts val="0"/>
              </a:spcBef>
              <a:buSzPct val="100000"/>
              <a:defRPr sz="2700"/>
            </a:lvl6pPr>
            <a:lvl7pPr algn="ctr">
              <a:spcBef>
                <a:spcPts val="0"/>
              </a:spcBef>
              <a:buSzPct val="100000"/>
              <a:defRPr sz="2700"/>
            </a:lvl7pPr>
            <a:lvl8pPr algn="ctr">
              <a:spcBef>
                <a:spcPts val="0"/>
              </a:spcBef>
              <a:buSzPct val="100000"/>
              <a:defRPr sz="2700"/>
            </a:lvl8pPr>
            <a:lvl9pPr algn="ctr">
              <a:spcBef>
                <a:spcPts val="0"/>
              </a:spcBef>
              <a:buSzPct val="100000"/>
              <a:defRPr sz="27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ia"/>
          <p:cNvGrpSpPr/>
          <p:nvPr/>
        </p:nvGrpSpPr>
        <p:grpSpPr bwMode="invGray">
          <a:xfrm>
            <a:off x="856582" y="1135856"/>
            <a:ext cx="5946935" cy="48006"/>
            <a:chOff x="1522413" y="1514475"/>
            <a:chExt cx="10569575" cy="64008"/>
          </a:xfrm>
        </p:grpSpPr>
        <p:sp>
          <p:nvSpPr>
            <p:cNvPr id="168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69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70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71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72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73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74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75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76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77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78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79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80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81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82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83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84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85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86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87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88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89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90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91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92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93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94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95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96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97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98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199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00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01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02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03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04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05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06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07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08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09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10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11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12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13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14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15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16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17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18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19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20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21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22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23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24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25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26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27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28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29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30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31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32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33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34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35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36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37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38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39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40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  <p:sp>
          <p:nvSpPr>
            <p:cNvPr id="241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noProof="0" dirty="0">
                <a:ln>
                  <a:noFill/>
                </a:ln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6582" y="205978"/>
            <a:ext cx="5144839" cy="765572"/>
          </a:xfrm>
        </p:spPr>
        <p:txBody>
          <a:bodyPr/>
          <a:lstStyle/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08651" latinLnBrk="0">
              <a:defRPr lang="pl-PL"/>
            </a:lvl2pPr>
            <a:lvl3pPr marL="437256" latinLnBrk="0">
              <a:defRPr lang="pl-PL"/>
            </a:lvl3pPr>
            <a:lvl4pPr marL="565861" latinLnBrk="0">
              <a:defRPr lang="pl-PL"/>
            </a:lvl4pPr>
            <a:lvl5pPr marL="694465" latinLnBrk="0">
              <a:defRPr lang="pl-PL"/>
            </a:lvl5pPr>
            <a:lvl6pPr marL="823070" latinLnBrk="0">
              <a:defRPr lang="pl-PL" baseline="0"/>
            </a:lvl6pPr>
            <a:lvl7pPr marL="951674" latinLnBrk="0">
              <a:defRPr lang="pl-PL" baseline="0"/>
            </a:lvl7pPr>
            <a:lvl8pPr marL="1080279" latinLnBrk="0">
              <a:defRPr lang="pl-PL" baseline="0"/>
            </a:lvl8pPr>
            <a:lvl9pPr marL="1208884" latinLnBrk="0">
              <a:defRPr lang="pl-PL" baseline="0"/>
            </a:lvl9pPr>
          </a:lstStyle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www.luxoft.com, @SebastianMalaca, letstalkaboutjava.blogspot.com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ia"/>
          <p:cNvGrpSpPr/>
          <p:nvPr/>
        </p:nvGrpSpPr>
        <p:grpSpPr bwMode="invGray">
          <a:xfrm>
            <a:off x="891737" y="3543300"/>
            <a:ext cx="4856729" cy="48006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Dowolny kształt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57" name="Dowolny kształt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58" name="Dowolny kształt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59" name="Dowolny kształt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60" name="Dowolny kształt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61" name="Dowolny kształt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62" name="Dowolny kształt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63" name="Dowolny kształt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64" name="Dowolny kształt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65" name="Dowolny kształt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66" name="Dowolny kształt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67" name="Dowolny kształt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68" name="Dowolny kształt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69" name="Dowolny kształt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70" name="Dowolny kształt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71" name="Dowolny kształt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72" name="Dowolny kształt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73" name="Dowolny kształt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74" name="Dowolny kształt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75" name="Dowolny kształt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76" name="Dowolny kształt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77" name="Dowolny kształt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78" name="Dowolny kształt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79" name="Dowolny kształt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80" name="Dowolny kształt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81" name="Dowolny kształt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82" name="Dowolny kształt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83" name="Dowolny kształt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84" name="Dowolny kształt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85" name="Dowolny kształt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86" name="Dowolny kształt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87" name="Dowolny kształt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88" name="Dowolny kształt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89" name="Dowolny kształt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90" name="Dowolny kształt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91" name="Dowolny kształt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92" name="Dowolny kształt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93" name="Dowolny kształt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94" name="Dowolny kształt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95" name="Dowolny kształt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96" name="Dowolny kształt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97" name="Dowolny kształt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98" name="Dowolny kształt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299" name="Dowolny kształt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00" name="Dowolny kształt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01" name="Dowolny kształt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02" name="Dowolny kształt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03" name="Dowolny kształt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04" name="Dowolny kształt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05" name="Dowolny kształt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06" name="Dowolny kształt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07" name="Dowolny kształt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08" name="Dowolny kształt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09" name="Dowolny kształt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10" name="Dowolny kształt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11" name="Dowolny kształt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12" name="Dowolny kształt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13" name="Dowolny kształt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14" name="Dowolny kształt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15" name="Dowolny kształt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16" name="Dowolny kształt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17" name="Dowolny kształt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18" name="Dowolny kształt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19" name="Dowolny kształt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20" name="Dowolny kształt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21" name="Dowolny kształt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22" name="Dowolny kształt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23" name="Dowolny kształt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24" name="Dowolny kształt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25" name="Dowolny kształt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26" name="Dowolny kształt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27" name="Dowolny kształt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28" name="Dowolny kształt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29" name="Dowolny kształt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30" name="Dowolny kształt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31" name="Dowolny kształt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32" name="Dowolny kształt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33" name="Dowolny kształt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34" name="Dowolny kształt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35" name="Dowolny kształt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36" name="Dowolny kształt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37" name="Dowolny kształt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38" name="Dowolny kształt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39" name="Dowolny kształt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40" name="Dowolny kształt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41" name="Dowolny kształt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42" name="Dowolny kształt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43" name="Dowolny kształt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44" name="Dowolny kształt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45" name="Dowolny kształt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46" name="Dowolny kształt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47" name="Dowolny kształt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48" name="Dowolny kształt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49" name="Dowolny kształt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50" name="Dowolny kształt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51" name="Dowolny kształt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52" name="Dowolny kształt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53" name="Dowolny kształt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54" name="Dowolny kształt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55" name="Dowolny kształt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56" name="Dowolny kształt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57" name="Dowolny kształt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58" name="Dowolny kształt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59" name="Dowolny kształt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60" name="Dowolny kształt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61" name="Dowolny kształt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62" name="Dowolny kształt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63" name="Dowolny kształt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64" name="Dowolny kształt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65" name="Dowolny kształt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66" name="Dowolny kształt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67" name="Dowolny kształt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68" name="Dowolny kształt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69" name="Dowolny kształt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70" name="Dowolny kształt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71" name="Dowolny kształt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72" name="Dowolny kształt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73" name="Dowolny kształt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74" name="Dowolny kształt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75" name="Dowolny kształt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76" name="Dowolny kształt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77" name="Dowolny kształt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  <p:sp>
          <p:nvSpPr>
            <p:cNvPr id="378" name="Dowolny kształt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6581" y="1428750"/>
            <a:ext cx="5144840" cy="2000250"/>
          </a:xfrm>
        </p:spPr>
        <p:txBody>
          <a:bodyPr anchor="b">
            <a:noAutofit/>
          </a:bodyPr>
          <a:lstStyle>
            <a:lvl1pPr algn="l" latinLnBrk="0">
              <a:defRPr lang="pl-PL" sz="2475" b="0" cap="none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56581" y="3826894"/>
            <a:ext cx="5144840" cy="802256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pl-PL" sz="1350">
                <a:solidFill>
                  <a:schemeClr val="tx1">
                    <a:tint val="75000"/>
                  </a:schemeClr>
                </a:solidFill>
              </a:defRPr>
            </a:lvl1pPr>
            <a:lvl2pPr marL="257210" indent="0" latinLnBrk="0">
              <a:buNone/>
              <a:defRPr lang="pl-PL" sz="1050">
                <a:solidFill>
                  <a:schemeClr val="tx1">
                    <a:tint val="75000"/>
                  </a:schemeClr>
                </a:solidFill>
              </a:defRPr>
            </a:lvl2pPr>
            <a:lvl3pPr marL="514418" indent="0" latinLnBrk="0">
              <a:buNone/>
              <a:defRPr lang="pl-PL" sz="900">
                <a:solidFill>
                  <a:schemeClr val="tx1">
                    <a:tint val="75000"/>
                  </a:schemeClr>
                </a:solidFill>
              </a:defRPr>
            </a:lvl3pPr>
            <a:lvl4pPr marL="771628" indent="0" latinLnBrk="0">
              <a:buNone/>
              <a:defRPr lang="pl-PL" sz="825">
                <a:solidFill>
                  <a:schemeClr val="tx1">
                    <a:tint val="75000"/>
                  </a:schemeClr>
                </a:solidFill>
              </a:defRPr>
            </a:lvl4pPr>
            <a:lvl5pPr marL="1028837" indent="0" latinLnBrk="0">
              <a:buNone/>
              <a:defRPr lang="pl-PL" sz="825">
                <a:solidFill>
                  <a:schemeClr val="tx1">
                    <a:tint val="75000"/>
                  </a:schemeClr>
                </a:solidFill>
              </a:defRPr>
            </a:lvl5pPr>
            <a:lvl6pPr marL="1286047" indent="0" latinLnBrk="0">
              <a:buNone/>
              <a:defRPr lang="pl-PL" sz="825">
                <a:solidFill>
                  <a:schemeClr val="tx1">
                    <a:tint val="75000"/>
                  </a:schemeClr>
                </a:solidFill>
              </a:defRPr>
            </a:lvl6pPr>
            <a:lvl7pPr marL="1543256" indent="0" latinLnBrk="0">
              <a:buNone/>
              <a:defRPr lang="pl-PL" sz="825">
                <a:solidFill>
                  <a:schemeClr val="tx1">
                    <a:tint val="75000"/>
                  </a:schemeClr>
                </a:solidFill>
              </a:defRPr>
            </a:lvl7pPr>
            <a:lvl8pPr marL="1800465" indent="0" latinLnBrk="0">
              <a:buNone/>
              <a:defRPr lang="pl-PL" sz="825">
                <a:solidFill>
                  <a:schemeClr val="tx1">
                    <a:tint val="75000"/>
                  </a:schemeClr>
                </a:solidFill>
              </a:defRPr>
            </a:lvl8pPr>
            <a:lvl9pPr marL="2057675" indent="0" latinLnBrk="0">
              <a:buNone/>
              <a:defRPr lang="pl-PL" sz="8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linia"/>
          <p:cNvGrpSpPr/>
          <p:nvPr/>
        </p:nvGrpSpPr>
        <p:grpSpPr bwMode="invGray">
          <a:xfrm>
            <a:off x="856582" y="1135856"/>
            <a:ext cx="5946935" cy="48006"/>
            <a:chOff x="1522413" y="1514475"/>
            <a:chExt cx="10569575" cy="64008"/>
          </a:xfrm>
        </p:grpSpPr>
        <p:sp>
          <p:nvSpPr>
            <p:cNvPr id="159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0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1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2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3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4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5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6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7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8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9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0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1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2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3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4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5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6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7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8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9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0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1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2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3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4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5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6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7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8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9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0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1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2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3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4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5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6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7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8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9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0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1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2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3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4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5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6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7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8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9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0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1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2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3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4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5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6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7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8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9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0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1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2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3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4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5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6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7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8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9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30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31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32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6582" y="205978"/>
            <a:ext cx="5144839" cy="76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856582" y="1428750"/>
            <a:ext cx="2486672" cy="3200400"/>
          </a:xfrm>
        </p:spPr>
        <p:txBody>
          <a:bodyPr>
            <a:normAutofit/>
          </a:bodyPr>
          <a:lstStyle>
            <a:lvl1pPr latinLnBrk="0">
              <a:defRPr lang="pl-PL" sz="1350"/>
            </a:lvl1pPr>
            <a:lvl2pPr latinLnBrk="0">
              <a:defRPr lang="pl-PL" sz="1125"/>
            </a:lvl2pPr>
            <a:lvl3pPr latinLnBrk="0">
              <a:defRPr lang="pl-PL" sz="1050"/>
            </a:lvl3pPr>
            <a:lvl4pPr latinLnBrk="0">
              <a:defRPr lang="pl-PL" sz="900"/>
            </a:lvl4pPr>
            <a:lvl5pPr latinLnBrk="0">
              <a:defRPr lang="pl-PL" sz="900"/>
            </a:lvl5pPr>
            <a:lvl6pPr marL="1100856" latinLnBrk="0">
              <a:defRPr lang="pl-PL" sz="900"/>
            </a:lvl6pPr>
            <a:lvl7pPr marL="1100856" latinLnBrk="0">
              <a:defRPr lang="pl-PL" sz="900" baseline="0"/>
            </a:lvl7pPr>
            <a:lvl8pPr marL="1100856" latinLnBrk="0">
              <a:defRPr lang="pl-PL" sz="900" baseline="0"/>
            </a:lvl8pPr>
            <a:lvl9pPr marL="1100856" latinLnBrk="0">
              <a:defRPr lang="pl-PL" sz="900" baseline="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3514750" y="1428750"/>
            <a:ext cx="2486672" cy="3200400"/>
          </a:xfrm>
        </p:spPr>
        <p:txBody>
          <a:bodyPr>
            <a:normAutofit/>
          </a:bodyPr>
          <a:lstStyle>
            <a:lvl1pPr latinLnBrk="0">
              <a:defRPr lang="pl-PL" sz="1350"/>
            </a:lvl1pPr>
            <a:lvl2pPr latinLnBrk="0">
              <a:defRPr lang="pl-PL" sz="1125"/>
            </a:lvl2pPr>
            <a:lvl3pPr latinLnBrk="0">
              <a:defRPr lang="pl-PL" sz="1050"/>
            </a:lvl3pPr>
            <a:lvl4pPr latinLnBrk="0">
              <a:defRPr lang="pl-PL" sz="900"/>
            </a:lvl4pPr>
            <a:lvl5pPr latinLnBrk="0">
              <a:defRPr lang="pl-PL" sz="900"/>
            </a:lvl5pPr>
            <a:lvl6pPr marL="1100856" latinLnBrk="0">
              <a:defRPr lang="pl-PL" sz="900"/>
            </a:lvl6pPr>
            <a:lvl7pPr marL="1100856" latinLnBrk="0">
              <a:defRPr lang="pl-PL" sz="900"/>
            </a:lvl7pPr>
            <a:lvl8pPr marL="1100856" latinLnBrk="0">
              <a:defRPr lang="pl-PL" sz="900" baseline="0"/>
            </a:lvl8pPr>
            <a:lvl9pPr marL="1100856" latinLnBrk="0">
              <a:defRPr lang="pl-PL" sz="900" baseline="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linia"/>
          <p:cNvGrpSpPr/>
          <p:nvPr/>
        </p:nvGrpSpPr>
        <p:grpSpPr bwMode="invGray">
          <a:xfrm>
            <a:off x="856582" y="1135856"/>
            <a:ext cx="5946935" cy="48006"/>
            <a:chOff x="1522413" y="1514475"/>
            <a:chExt cx="10569575" cy="64008"/>
          </a:xfrm>
        </p:grpSpPr>
        <p:sp>
          <p:nvSpPr>
            <p:cNvPr id="161" name="Dowolny kształt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2" name="Dowolny kształt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3" name="Dowolny kształt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4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5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6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7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8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9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0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1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2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3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4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5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6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7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8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9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0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1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2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3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4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5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6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7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8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9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0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1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2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3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4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5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6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7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8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9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0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1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2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3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4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5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6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7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8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9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0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1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2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3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4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5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6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7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8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9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0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1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2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3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4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5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6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7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8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9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30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31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32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33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34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6582" y="205978"/>
            <a:ext cx="5144839" cy="765572"/>
          </a:xfrm>
        </p:spPr>
        <p:txBody>
          <a:bodyPr/>
          <a:lstStyle>
            <a:lvl1pPr latinLnBrk="0">
              <a:defRPr lang="pl-P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56581" y="1428750"/>
            <a:ext cx="2484958" cy="5715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pl-PL" sz="1350" b="0"/>
            </a:lvl1pPr>
            <a:lvl2pPr marL="257210" indent="0" latinLnBrk="0">
              <a:buNone/>
              <a:defRPr lang="pl-PL" sz="1125" b="1"/>
            </a:lvl2pPr>
            <a:lvl3pPr marL="514418" indent="0" latinLnBrk="0">
              <a:buNone/>
              <a:defRPr lang="pl-PL" sz="1050" b="1"/>
            </a:lvl3pPr>
            <a:lvl4pPr marL="771628" indent="0" latinLnBrk="0">
              <a:buNone/>
              <a:defRPr lang="pl-PL" sz="900" b="1"/>
            </a:lvl4pPr>
            <a:lvl5pPr marL="1028837" indent="0" latinLnBrk="0">
              <a:buNone/>
              <a:defRPr lang="pl-PL" sz="900" b="1"/>
            </a:lvl5pPr>
            <a:lvl6pPr marL="1286047" indent="0" latinLnBrk="0">
              <a:buNone/>
              <a:defRPr lang="pl-PL" sz="900" b="1"/>
            </a:lvl6pPr>
            <a:lvl7pPr marL="1543256" indent="0" latinLnBrk="0">
              <a:buNone/>
              <a:defRPr lang="pl-PL" sz="900" b="1"/>
            </a:lvl7pPr>
            <a:lvl8pPr marL="1800465" indent="0" latinLnBrk="0">
              <a:buNone/>
              <a:defRPr lang="pl-PL" sz="900" b="1"/>
            </a:lvl8pPr>
            <a:lvl9pPr marL="2057675" indent="0" latinLnBrk="0">
              <a:buNone/>
              <a:defRPr lang="pl-PL" sz="9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856581" y="2114550"/>
            <a:ext cx="2484958" cy="2514601"/>
          </a:xfrm>
        </p:spPr>
        <p:txBody>
          <a:bodyPr/>
          <a:lstStyle>
            <a:lvl1pPr latinLnBrk="0">
              <a:defRPr lang="pl-PL" sz="1350"/>
            </a:lvl1pPr>
            <a:lvl2pPr latinLnBrk="0">
              <a:defRPr lang="pl-PL" sz="1125"/>
            </a:lvl2pPr>
            <a:lvl3pPr latinLnBrk="0">
              <a:defRPr lang="pl-PL" sz="1050"/>
            </a:lvl3pPr>
            <a:lvl4pPr latinLnBrk="0">
              <a:defRPr lang="pl-PL" sz="900"/>
            </a:lvl4pPr>
            <a:lvl5pPr latinLnBrk="0">
              <a:defRPr lang="pl-PL" sz="900"/>
            </a:lvl5pPr>
            <a:lvl6pPr marL="1100856" latinLnBrk="0">
              <a:defRPr lang="pl-PL" sz="900"/>
            </a:lvl6pPr>
            <a:lvl7pPr marL="1100856" latinLnBrk="0">
              <a:defRPr lang="pl-PL" sz="900" baseline="0"/>
            </a:lvl7pPr>
            <a:lvl8pPr marL="1100856" latinLnBrk="0">
              <a:defRPr lang="pl-PL" sz="900" baseline="0"/>
            </a:lvl8pPr>
            <a:lvl9pPr marL="1100856" latinLnBrk="0">
              <a:defRPr lang="pl-PL" sz="900" baseline="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3516462" y="1428750"/>
            <a:ext cx="2484958" cy="5715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pl-PL" sz="1350" b="0"/>
            </a:lvl1pPr>
            <a:lvl2pPr marL="257210" indent="0" latinLnBrk="0">
              <a:buNone/>
              <a:defRPr lang="pl-PL" sz="1125" b="1"/>
            </a:lvl2pPr>
            <a:lvl3pPr marL="514418" indent="0" latinLnBrk="0">
              <a:buNone/>
              <a:defRPr lang="pl-PL" sz="1050" b="1"/>
            </a:lvl3pPr>
            <a:lvl4pPr marL="771628" indent="0" latinLnBrk="0">
              <a:buNone/>
              <a:defRPr lang="pl-PL" sz="900" b="1"/>
            </a:lvl4pPr>
            <a:lvl5pPr marL="1028837" indent="0" latinLnBrk="0">
              <a:buNone/>
              <a:defRPr lang="pl-PL" sz="900" b="1"/>
            </a:lvl5pPr>
            <a:lvl6pPr marL="1286047" indent="0" latinLnBrk="0">
              <a:buNone/>
              <a:defRPr lang="pl-PL" sz="900" b="1"/>
            </a:lvl6pPr>
            <a:lvl7pPr marL="1543256" indent="0" latinLnBrk="0">
              <a:buNone/>
              <a:defRPr lang="pl-PL" sz="900" b="1"/>
            </a:lvl7pPr>
            <a:lvl8pPr marL="1800465" indent="0" latinLnBrk="0">
              <a:buNone/>
              <a:defRPr lang="pl-PL" sz="900" b="1"/>
            </a:lvl8pPr>
            <a:lvl9pPr marL="2057675" indent="0" latinLnBrk="0">
              <a:buNone/>
              <a:defRPr lang="pl-PL" sz="9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3516462" y="2114550"/>
            <a:ext cx="2484958" cy="2514601"/>
          </a:xfrm>
        </p:spPr>
        <p:txBody>
          <a:bodyPr/>
          <a:lstStyle>
            <a:lvl1pPr latinLnBrk="0">
              <a:defRPr lang="pl-PL" sz="1350"/>
            </a:lvl1pPr>
            <a:lvl2pPr latinLnBrk="0">
              <a:defRPr lang="pl-PL" sz="1125"/>
            </a:lvl2pPr>
            <a:lvl3pPr latinLnBrk="0">
              <a:defRPr lang="pl-PL" sz="1050"/>
            </a:lvl3pPr>
            <a:lvl4pPr latinLnBrk="0">
              <a:defRPr lang="pl-PL" sz="900"/>
            </a:lvl4pPr>
            <a:lvl5pPr marL="1100856" latinLnBrk="0">
              <a:defRPr lang="pl-PL" sz="900"/>
            </a:lvl5pPr>
            <a:lvl6pPr marL="1100856" latinLnBrk="0">
              <a:defRPr lang="pl-PL" sz="900"/>
            </a:lvl6pPr>
            <a:lvl7pPr marL="1100856" latinLnBrk="0">
              <a:defRPr lang="pl-PL" sz="900"/>
            </a:lvl7pPr>
            <a:lvl8pPr marL="1100856" latinLnBrk="0">
              <a:defRPr lang="pl-PL" sz="900"/>
            </a:lvl8pPr>
            <a:lvl9pPr marL="1100856" latinLnBrk="0">
              <a:defRPr lang="pl-PL" sz="9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inia"/>
          <p:cNvGrpSpPr/>
          <p:nvPr/>
        </p:nvGrpSpPr>
        <p:grpSpPr bwMode="invGray">
          <a:xfrm>
            <a:off x="856582" y="1135856"/>
            <a:ext cx="5946935" cy="48006"/>
            <a:chOff x="1522413" y="1514475"/>
            <a:chExt cx="10569575" cy="64008"/>
          </a:xfrm>
        </p:grpSpPr>
        <p:sp>
          <p:nvSpPr>
            <p:cNvPr id="157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58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59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0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1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2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3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4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5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6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7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8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69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0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1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2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3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4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5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6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7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8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79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0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1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2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3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4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5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6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7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8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89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0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1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2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3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4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5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6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7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8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199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0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1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2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3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4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5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6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7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8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09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0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1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2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3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4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5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6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7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8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19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0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1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2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3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4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5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6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7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8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29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  <p:sp>
          <p:nvSpPr>
            <p:cNvPr id="230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050" dirty="0">
                <a:ln>
                  <a:noFill/>
                </a:ln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ramowanie"/>
          <p:cNvGrpSpPr/>
          <p:nvPr/>
        </p:nvGrpSpPr>
        <p:grpSpPr bwMode="invGray">
          <a:xfrm>
            <a:off x="2485682" y="1223116"/>
            <a:ext cx="3539625" cy="3431914"/>
            <a:chOff x="4417839" y="1630821"/>
            <a:chExt cx="6291028" cy="4575885"/>
          </a:xfrm>
        </p:grpSpPr>
        <p:grpSp>
          <p:nvGrpSpPr>
            <p:cNvPr id="9" name="Grup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0" name="Grup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Dowolny kształt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Dowolny kształt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Dowolny kształt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1" name="Grup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Dowolny kształt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Dowolny kształt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Dowolny kształt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12" name="Grup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3" name="Grup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Dowolny kształt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Dowolny kształt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Dowolny kształt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4" name="Grup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Dowolny kształt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Dowolny kształt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Dowolny kształt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6582" y="205978"/>
            <a:ext cx="5144839" cy="765572"/>
          </a:xfrm>
        </p:spPr>
        <p:txBody>
          <a:bodyPr anchor="b">
            <a:noAutofit/>
          </a:bodyPr>
          <a:lstStyle>
            <a:lvl1pPr algn="l" latinLnBrk="0">
              <a:defRPr lang="pl-PL" sz="1800" b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2650078" y="1428750"/>
            <a:ext cx="3189801" cy="3028950"/>
          </a:xfrm>
        </p:spPr>
        <p:txBody>
          <a:bodyPr>
            <a:normAutofit/>
          </a:bodyPr>
          <a:lstStyle>
            <a:lvl1pPr latinLnBrk="0">
              <a:defRPr lang="pl-PL" sz="1350"/>
            </a:lvl1pPr>
            <a:lvl2pPr latinLnBrk="0">
              <a:defRPr lang="pl-PL" sz="1125"/>
            </a:lvl2pPr>
            <a:lvl3pPr latinLnBrk="0">
              <a:defRPr lang="pl-PL" sz="1050"/>
            </a:lvl3pPr>
            <a:lvl4pPr latinLnBrk="0">
              <a:defRPr lang="pl-PL" sz="900"/>
            </a:lvl4pPr>
            <a:lvl5pPr latinLnBrk="0">
              <a:defRPr lang="pl-PL" sz="900"/>
            </a:lvl5pPr>
            <a:lvl6pPr latinLnBrk="0">
              <a:defRPr lang="pl-PL" sz="900"/>
            </a:lvl6pPr>
            <a:lvl7pPr latinLnBrk="0">
              <a:defRPr lang="pl-PL" sz="900" baseline="0"/>
            </a:lvl7pPr>
            <a:lvl8pPr latinLnBrk="0">
              <a:defRPr lang="pl-PL" sz="900" baseline="0"/>
            </a:lvl8pPr>
            <a:lvl9pPr latinLnBrk="0">
              <a:defRPr lang="pl-PL" sz="900" baseline="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56580" y="2571750"/>
            <a:ext cx="1543452" cy="20574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675"/>
              </a:spcBef>
              <a:buNone/>
              <a:defRPr lang="pl-PL" sz="900"/>
            </a:lvl1pPr>
            <a:lvl2pPr marL="257210" indent="0" latinLnBrk="0">
              <a:buNone/>
              <a:defRPr lang="pl-PL" sz="675"/>
            </a:lvl2pPr>
            <a:lvl3pPr marL="514418" indent="0" latinLnBrk="0">
              <a:buNone/>
              <a:defRPr lang="pl-PL" sz="600"/>
            </a:lvl3pPr>
            <a:lvl4pPr marL="771628" indent="0" latinLnBrk="0">
              <a:buNone/>
              <a:defRPr lang="pl-PL" sz="525"/>
            </a:lvl4pPr>
            <a:lvl5pPr marL="1028837" indent="0" latinLnBrk="0">
              <a:buNone/>
              <a:defRPr lang="pl-PL" sz="525"/>
            </a:lvl5pPr>
            <a:lvl6pPr marL="1286047" indent="0" latinLnBrk="0">
              <a:buNone/>
              <a:defRPr lang="pl-PL" sz="525"/>
            </a:lvl6pPr>
            <a:lvl7pPr marL="1543256" indent="0" latinLnBrk="0">
              <a:buNone/>
              <a:defRPr lang="pl-PL" sz="525"/>
            </a:lvl7pPr>
            <a:lvl8pPr marL="1800465" indent="0" latinLnBrk="0">
              <a:buNone/>
              <a:defRPr lang="pl-PL" sz="525"/>
            </a:lvl8pPr>
            <a:lvl9pPr marL="2057675" indent="0" latinLnBrk="0">
              <a:buNone/>
              <a:defRPr lang="pl-PL" sz="52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ramowanie"/>
          <p:cNvGrpSpPr/>
          <p:nvPr/>
        </p:nvGrpSpPr>
        <p:grpSpPr bwMode="invGray">
          <a:xfrm flipH="1">
            <a:off x="814432" y="1223116"/>
            <a:ext cx="3539625" cy="3431914"/>
            <a:chOff x="4417839" y="1630821"/>
            <a:chExt cx="6291028" cy="4575885"/>
          </a:xfrm>
        </p:grpSpPr>
        <p:grpSp>
          <p:nvGrpSpPr>
            <p:cNvPr id="9" name="Grup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0" name="Grup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Dowolny kształt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Dowolny kształt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Dowolny kształt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1" name="Grup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Dowolny kształt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Dowolny kształt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Dowolny kształt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12" name="Grup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3" name="Grup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Dowolny kształt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Dowolny kształt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Dowolny kształt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4" name="Grup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Dowolny kształt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Dowolny kształt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Dowolny kształt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Dowolny kształt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Dowolny kształt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Dowolny kształt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Dowolny kształt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Dowolny kształt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Dowolny kształt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Dowolny kształt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Dowolny kształt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Dowolny kształt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Dowolny kształt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Dowolny kształt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Dowolny kształt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Dowolny kształt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Dowolny kształt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Dowolny kształt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Dowolny kształt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Dowolny kształt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Dowolny kształt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Dowolny kształt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Dowolny kształt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Dowolny kształt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Dowolny kształt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Dowolny kształt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Dowolny kształt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Dowolny kształt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Dowolny kształt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Dowolny kształt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Dowolny kształt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Dowolny kształt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Dowolny kształt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Dowolny kształt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Dowolny kształt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Dowolny kształt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Dowolny kształt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Dowolny kształt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Dowolny kształt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Dowolny kształt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Dowolny kształt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Dowolny kształt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Dowolny kształt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Dowolny kształt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Dowolny kształt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Dowolny kształt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Dowolny kształt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Dowolny kształt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Dowolny kształt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Dowolny kształt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Dowolny kształt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Dowolny kształt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Dowolny kształt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Dowolny kształt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Dowolny kształt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Dowolny kształt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Dowolny kształt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Dowolny kształt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Dowolny kształt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Dowolny kształt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Dowolny kształt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Dowolny kształt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Dowolny kształt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Dowolny kształt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Dowolny kształt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Dowolny kształt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Dowolny kształt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Dowolny kształt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Dowolny kształt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Dowolny kształt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Dowolny kształt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Dowolny kształt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Dowolny kształt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Dowolny kształt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05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6582" y="205978"/>
            <a:ext cx="5144839" cy="765572"/>
          </a:xfrm>
        </p:spPr>
        <p:txBody>
          <a:bodyPr anchor="b">
            <a:noAutofit/>
          </a:bodyPr>
          <a:lstStyle>
            <a:lvl1pPr algn="l" latinLnBrk="0">
              <a:defRPr lang="pl-PL" sz="1800" b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Obraz — symbol zastępczy 2"/>
          <p:cNvSpPr>
            <a:spLocks noGrp="1"/>
          </p:cNvSpPr>
          <p:nvPr>
            <p:ph type="pic" idx="1"/>
          </p:nvPr>
        </p:nvSpPr>
        <p:spPr>
          <a:xfrm>
            <a:off x="982289" y="1413233"/>
            <a:ext cx="3189801" cy="3031236"/>
          </a:xfrm>
          <a:solidFill>
            <a:schemeClr val="bg1"/>
          </a:solidFill>
        </p:spPr>
        <p:txBody>
          <a:bodyPr tIns="685891">
            <a:normAutofit/>
          </a:bodyPr>
          <a:lstStyle>
            <a:lvl1pPr marL="0" indent="0" algn="ctr" latinLnBrk="0">
              <a:buNone/>
              <a:defRPr lang="pl-PL" sz="1350"/>
            </a:lvl1pPr>
            <a:lvl2pPr marL="257210" indent="0" latinLnBrk="0">
              <a:buNone/>
              <a:defRPr lang="pl-PL" sz="1575"/>
            </a:lvl2pPr>
            <a:lvl3pPr marL="514418" indent="0" latinLnBrk="0">
              <a:buNone/>
              <a:defRPr lang="pl-PL" sz="1350"/>
            </a:lvl3pPr>
            <a:lvl4pPr marL="771628" indent="0" latinLnBrk="0">
              <a:buNone/>
              <a:defRPr lang="pl-PL" sz="1125"/>
            </a:lvl4pPr>
            <a:lvl5pPr marL="1028837" indent="0" latinLnBrk="0">
              <a:buNone/>
              <a:defRPr lang="pl-PL" sz="1125"/>
            </a:lvl5pPr>
            <a:lvl6pPr marL="1286047" indent="0" latinLnBrk="0">
              <a:buNone/>
              <a:defRPr lang="pl-PL" sz="1125"/>
            </a:lvl6pPr>
            <a:lvl7pPr marL="1543256" indent="0" latinLnBrk="0">
              <a:buNone/>
              <a:defRPr lang="pl-PL" sz="1125"/>
            </a:lvl7pPr>
            <a:lvl8pPr marL="1800465" indent="0" latinLnBrk="0">
              <a:buNone/>
              <a:defRPr lang="pl-PL" sz="1125"/>
            </a:lvl8pPr>
            <a:lvl9pPr marL="2057675" indent="0" latinLnBrk="0">
              <a:buNone/>
              <a:defRPr lang="pl-PL" sz="1125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4448261" y="2558811"/>
            <a:ext cx="1543452" cy="20574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675"/>
              </a:spcBef>
              <a:buNone/>
              <a:defRPr lang="pl-PL" sz="900"/>
            </a:lvl1pPr>
            <a:lvl2pPr marL="257210" indent="0" latinLnBrk="0">
              <a:buNone/>
              <a:defRPr lang="pl-PL" sz="675"/>
            </a:lvl2pPr>
            <a:lvl3pPr marL="514418" indent="0" latinLnBrk="0">
              <a:buNone/>
              <a:defRPr lang="pl-PL" sz="600"/>
            </a:lvl3pPr>
            <a:lvl4pPr marL="771628" indent="0" latinLnBrk="0">
              <a:buNone/>
              <a:defRPr lang="pl-PL" sz="525"/>
            </a:lvl4pPr>
            <a:lvl5pPr marL="1028837" indent="0" latinLnBrk="0">
              <a:buNone/>
              <a:defRPr lang="pl-PL" sz="525"/>
            </a:lvl5pPr>
            <a:lvl6pPr marL="1286047" indent="0" latinLnBrk="0">
              <a:buNone/>
              <a:defRPr lang="pl-PL" sz="525"/>
            </a:lvl6pPr>
            <a:lvl7pPr marL="1543256" indent="0" latinLnBrk="0">
              <a:buNone/>
              <a:defRPr lang="pl-PL" sz="525"/>
            </a:lvl7pPr>
            <a:lvl8pPr marL="1800465" indent="0" latinLnBrk="0">
              <a:buNone/>
              <a:defRPr lang="pl-PL" sz="525"/>
            </a:lvl8pPr>
            <a:lvl9pPr marL="2057675" indent="0" latinLnBrk="0">
              <a:buNone/>
              <a:defRPr lang="pl-PL" sz="52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856582" y="205978"/>
            <a:ext cx="5144839" cy="765572"/>
          </a:xfrm>
          <a:prstGeom prst="rect">
            <a:avLst/>
          </a:prstGeom>
        </p:spPr>
        <p:txBody>
          <a:bodyPr vert="horz" lIns="68589" tIns="34295" rIns="68589" bIns="34295" rtlCol="0" anchor="b">
            <a:normAutofit/>
          </a:bodyPr>
          <a:lstStyle/>
          <a:p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56582" y="1428750"/>
            <a:ext cx="5144840" cy="3200400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pl-PL" noProof="0" dirty="0"/>
              <a:t>Kliknij, aby edytować style wzorca tekstu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4543717" y="4800601"/>
            <a:ext cx="699853" cy="207170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 latinLnBrk="0">
              <a:defRPr lang="pl-PL"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836712" y="4936330"/>
            <a:ext cx="3558514" cy="207170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 latinLnBrk="0">
              <a:defRPr lang="pl-PL" sz="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pl-PL" dirty="0" err="1"/>
              <a:t>www.luxoft.com</a:t>
            </a:r>
            <a:r>
              <a:rPr lang="pl-PL" dirty="0"/>
              <a:t>, @</a:t>
            </a:r>
            <a:r>
              <a:rPr lang="pl-PL" dirty="0" err="1"/>
              <a:t>SebastianMalaca</a:t>
            </a:r>
            <a:r>
              <a:rPr lang="pl-PL" dirty="0"/>
              <a:t>, </a:t>
            </a:r>
            <a:r>
              <a:rPr lang="pl-PL" dirty="0" err="1"/>
              <a:t>letstalkaboutjava.blogspot.com</a:t>
            </a:r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5358316" y="4800601"/>
            <a:ext cx="643106" cy="207170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 latinLnBrk="0">
              <a:defRPr lang="pl-PL"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  <p:txStyles>
    <p:titleStyle>
      <a:lvl1pPr algn="l" defTabSz="514418" rtl="0" eaLnBrk="1" latinLnBrk="0" hangingPunct="1">
        <a:lnSpc>
          <a:spcPct val="90000"/>
        </a:lnSpc>
        <a:spcBef>
          <a:spcPct val="0"/>
        </a:spcBef>
        <a:buNone/>
        <a:defRPr lang="pl-PL" sz="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25" indent="-154325" algn="l" defTabSz="514418" rtl="0" eaLnBrk="1" latinLnBrk="0" hangingPunct="1">
        <a:lnSpc>
          <a:spcPct val="90000"/>
        </a:lnSpc>
        <a:spcBef>
          <a:spcPts val="1013"/>
        </a:spcBef>
        <a:buSzPct val="100000"/>
        <a:buFont typeface="Arial" pitchFamily="34" charset="0"/>
        <a:buChar char="▪"/>
        <a:defRPr lang="pl-PL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24084" indent="-154325" algn="l" defTabSz="514418" rtl="0" eaLnBrk="1" latinLnBrk="0" hangingPunct="1">
        <a:lnSpc>
          <a:spcPct val="90000"/>
        </a:lnSpc>
        <a:spcBef>
          <a:spcPts val="338"/>
        </a:spcBef>
        <a:buSzPct val="100000"/>
        <a:buFont typeface="Consolas" pitchFamily="49" charset="0"/>
        <a:buChar char="–"/>
        <a:defRPr lang="pl-PL"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452688" indent="-128605" algn="l" defTabSz="514418" rtl="0" eaLnBrk="1" latinLnBrk="0" hangingPunct="1">
        <a:lnSpc>
          <a:spcPct val="90000"/>
        </a:lnSpc>
        <a:spcBef>
          <a:spcPts val="338"/>
        </a:spcBef>
        <a:buSzPct val="100000"/>
        <a:buFont typeface="Arial" pitchFamily="34" charset="0"/>
        <a:buChar char="▪"/>
        <a:defRPr lang="pl-PL"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81293" indent="-128605" algn="l" defTabSz="514418" rtl="0" eaLnBrk="1" latinLnBrk="0" hangingPunct="1">
        <a:lnSpc>
          <a:spcPct val="90000"/>
        </a:lnSpc>
        <a:spcBef>
          <a:spcPts val="338"/>
        </a:spcBef>
        <a:buSzPct val="100000"/>
        <a:buFont typeface="Consolas" pitchFamily="49" charset="0"/>
        <a:buChar char="–"/>
        <a:defRPr lang="pl-PL"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09898" indent="-128605" algn="l" defTabSz="514418" rtl="0" eaLnBrk="1" latinLnBrk="0" hangingPunct="1">
        <a:lnSpc>
          <a:spcPct val="90000"/>
        </a:lnSpc>
        <a:spcBef>
          <a:spcPts val="338"/>
        </a:spcBef>
        <a:buSzPct val="100000"/>
        <a:buFont typeface="Arial" pitchFamily="34" charset="0"/>
        <a:buChar char="▪"/>
        <a:defRPr lang="pl-PL"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838502" indent="-128605" algn="l" defTabSz="514418" rtl="0" eaLnBrk="1" latinLnBrk="0" hangingPunct="1">
        <a:lnSpc>
          <a:spcPct val="90000"/>
        </a:lnSpc>
        <a:spcBef>
          <a:spcPts val="338"/>
        </a:spcBef>
        <a:buSzPct val="100000"/>
        <a:buFont typeface="Consolas" pitchFamily="49" charset="0"/>
        <a:buChar char="–"/>
        <a:defRPr lang="pl-PL"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967107" indent="-128605" algn="l" defTabSz="514418" rtl="0" eaLnBrk="1" latinLnBrk="0" hangingPunct="1">
        <a:lnSpc>
          <a:spcPct val="90000"/>
        </a:lnSpc>
        <a:spcBef>
          <a:spcPts val="338"/>
        </a:spcBef>
        <a:buSzPct val="100000"/>
        <a:buFont typeface="Arial" pitchFamily="34" charset="0"/>
        <a:buChar char="▪"/>
        <a:defRPr lang="pl-PL"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095712" indent="-128605" algn="l" defTabSz="514418" rtl="0" eaLnBrk="1" latinLnBrk="0" hangingPunct="1">
        <a:lnSpc>
          <a:spcPct val="90000"/>
        </a:lnSpc>
        <a:spcBef>
          <a:spcPts val="338"/>
        </a:spcBef>
        <a:buSzPct val="100000"/>
        <a:buFont typeface="Consolas" pitchFamily="49" charset="0"/>
        <a:buChar char="–"/>
        <a:defRPr lang="pl-PL"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224317" indent="-128605" algn="l" defTabSz="514418" rtl="0" eaLnBrk="1" latinLnBrk="0" hangingPunct="1">
        <a:lnSpc>
          <a:spcPct val="90000"/>
        </a:lnSpc>
        <a:spcBef>
          <a:spcPts val="338"/>
        </a:spcBef>
        <a:buSzPct val="100000"/>
        <a:buFont typeface="Arial" pitchFamily="34" charset="0"/>
        <a:buChar char="▪"/>
        <a:defRPr lang="pl-PL"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514418" rtl="0" eaLnBrk="1" latinLnBrk="0" hangingPunct="1">
        <a:defRPr lang="pl-PL"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210" algn="l" defTabSz="514418" rtl="0" eaLnBrk="1" latinLnBrk="0" hangingPunct="1">
        <a:defRPr lang="pl-PL"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4418" algn="l" defTabSz="514418" rtl="0" eaLnBrk="1" latinLnBrk="0" hangingPunct="1">
        <a:defRPr lang="pl-PL"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1628" algn="l" defTabSz="514418" rtl="0" eaLnBrk="1" latinLnBrk="0" hangingPunct="1">
        <a:defRPr lang="pl-PL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837" algn="l" defTabSz="514418" rtl="0" eaLnBrk="1" latinLnBrk="0" hangingPunct="1">
        <a:defRPr lang="pl-PL"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6047" algn="l" defTabSz="514418" rtl="0" eaLnBrk="1" latinLnBrk="0" hangingPunct="1">
        <a:defRPr lang="pl-PL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3256" algn="l" defTabSz="514418" rtl="0" eaLnBrk="1" latinLnBrk="0" hangingPunct="1">
        <a:defRPr lang="pl-PL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0465" algn="l" defTabSz="514418" rtl="0" eaLnBrk="1" latinLnBrk="0" hangingPunct="1">
        <a:defRPr lang="pl-PL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57675" algn="l" defTabSz="514418" rtl="0" eaLnBrk="1" latinLnBrk="0" hangingPunct="1">
        <a:defRPr lang="pl-PL"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4694" y="1714500"/>
            <a:ext cx="5508612" cy="1500188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Refactoring</a:t>
            </a:r>
            <a:r>
              <a:rPr lang="pl-PL" dirty="0"/>
              <a:t> </a:t>
            </a:r>
            <a:r>
              <a:rPr lang="pl-PL" dirty="0" err="1"/>
              <a:t>hacked</a:t>
            </a:r>
            <a:endParaRPr lang="en" dirty="0"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algn="r"/>
            <a:r>
              <a:rPr lang="pl-PL" dirty="0"/>
              <a:t>Sebastian </a:t>
            </a:r>
            <a:r>
              <a:rPr lang="pl-PL" dirty="0" err="1"/>
              <a:t>Malaca</a:t>
            </a:r>
            <a:endParaRPr lang="e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Is it worth the effort?</a:t>
            </a:r>
            <a:endParaRPr lang="en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pl-PL" dirty="0"/>
              <a:t>It's </a:t>
            </a:r>
            <a:r>
              <a:rPr lang="en-US" b="1" dirty="0"/>
              <a:t>NOT </a:t>
            </a:r>
            <a:r>
              <a:rPr lang="pl-PL" dirty="0"/>
              <a:t>expensive</a:t>
            </a:r>
          </a:p>
          <a:p>
            <a:pPr marL="257175" indent="-257175">
              <a:buFont typeface="+mj-lt"/>
              <a:buAutoNum type="arabicPeriod"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Only for big projects -&gt; Success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-&gt; Long life</a:t>
            </a:r>
            <a:endParaRPr lang="pl-PL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57175" indent="-257175"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www.luxoft.com, @SebastianMalaca, letstalkaboutjava.blogspot.com</a:t>
            </a:r>
            <a:endParaRPr lang="pl-PL" noProof="0" dirty="0"/>
          </a:p>
        </p:txBody>
      </p:sp>
    </p:spTree>
    <p:extLst>
      <p:ext uri="{BB962C8B-B14F-4D97-AF65-F5344CB8AC3E}">
        <p14:creationId xmlns="" xmlns:p14="http://schemas.microsoft.com/office/powerpoint/2010/main" val="3676009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Is it worth the effort?</a:t>
            </a:r>
            <a:endParaRPr lang="en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836712" y="1419622"/>
            <a:ext cx="5596755" cy="2400300"/>
          </a:xfrm>
        </p:spPr>
        <p:txBody>
          <a:bodyPr>
            <a:norm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pl-PL" dirty="0"/>
              <a:t>It's </a:t>
            </a:r>
            <a:r>
              <a:rPr lang="en-US" b="1" dirty="0"/>
              <a:t>NOT </a:t>
            </a:r>
            <a:r>
              <a:rPr lang="pl-PL" dirty="0"/>
              <a:t>expensive</a:t>
            </a:r>
          </a:p>
          <a:p>
            <a:pPr marL="257175" indent="-257175">
              <a:buFont typeface="+mj-lt"/>
              <a:buAutoNum type="arabicPeriod"/>
            </a:pPr>
            <a:r>
              <a:rPr lang="en-US" b="1" dirty="0"/>
              <a:t>NOT </a:t>
            </a:r>
            <a:r>
              <a:rPr lang="en-US" dirty="0"/>
              <a:t>only for big projects</a:t>
            </a:r>
            <a:endParaRPr lang="pl-PL" dirty="0"/>
          </a:p>
          <a:p>
            <a:pPr marL="257175" indent="-257175">
              <a:buFont typeface="+mj-lt"/>
              <a:buAutoNum type="arabicPeriod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Must have in big projects -&gt; Come and go -&gt; no author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-&gt; readability </a:t>
            </a:r>
            <a:endParaRPr lang="pl-PL" dirty="0"/>
          </a:p>
          <a:p>
            <a:pPr>
              <a:buNone/>
            </a:pPr>
            <a:endParaRPr lang="pl-PL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www.luxoft.com, @SebastianMalaca, letstalkaboutjava.blogspot.com</a:t>
            </a:r>
            <a:endParaRPr lang="pl-PL" noProof="0" dirty="0"/>
          </a:p>
        </p:txBody>
      </p:sp>
    </p:spTree>
    <p:extLst>
      <p:ext uri="{BB962C8B-B14F-4D97-AF65-F5344CB8AC3E}">
        <p14:creationId xmlns="" xmlns:p14="http://schemas.microsoft.com/office/powerpoint/2010/main" val="3171831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r>
              <a:rPr lang="en" dirty="0"/>
              <a:t>Refactoring vs. Redesign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Refactoring vs. Redesign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Refactoring</a:t>
            </a:r>
            <a:endParaRPr lang="pl-PL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92696" y="2228850"/>
            <a:ext cx="2736305" cy="1885951"/>
          </a:xfrm>
        </p:spPr>
        <p:txBody>
          <a:bodyPr/>
          <a:lstStyle/>
          <a:p>
            <a:r>
              <a:rPr lang="pl-PL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Readability</a:t>
            </a:r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</a:t>
            </a:r>
            <a:r>
              <a:rPr lang="pl-PL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Understanding</a:t>
            </a:r>
            <a:endParaRPr lang="pl-PL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pl-PL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Atomic</a:t>
            </a:r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changes</a:t>
            </a:r>
            <a:endParaRPr lang="pl-PL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Class as a starting point</a:t>
            </a:r>
            <a:endParaRPr lang="pl-PL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 hoc 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Redesign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>
          <a:xfrm>
            <a:off x="3516462" y="2228850"/>
            <a:ext cx="2666844" cy="1885951"/>
          </a:xfrm>
        </p:spPr>
        <p:txBody>
          <a:bodyPr/>
          <a:lstStyle/>
          <a:p>
            <a:r>
              <a:rPr lang="pl-PL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Improvements</a:t>
            </a:r>
            <a: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and </a:t>
            </a:r>
            <a:r>
              <a:rPr lang="pl-PL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Extensions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pl-PL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Complex</a:t>
            </a:r>
            <a:r>
              <a:rPr lang="pl-PL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changes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pl-PL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Dependencies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pl-PL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Planning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538166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r>
              <a:rPr lang="pl-PL" dirty="0" err="1"/>
              <a:t>Stay</a:t>
            </a:r>
            <a:r>
              <a:rPr lang="pl-PL" dirty="0"/>
              <a:t> </a:t>
            </a:r>
            <a:r>
              <a:rPr lang="pl-PL" dirty="0" err="1"/>
              <a:t>safe</a:t>
            </a:r>
            <a:r>
              <a:rPr lang="pl-PL" dirty="0"/>
              <a:t>!</a:t>
            </a:r>
            <a:endParaRPr lang="en" dirty="0"/>
          </a:p>
        </p:txBody>
      </p:sp>
    </p:spTree>
    <p:extLst>
      <p:ext uri="{BB962C8B-B14F-4D97-AF65-F5344CB8AC3E}">
        <p14:creationId xmlns="" xmlns:p14="http://schemas.microsoft.com/office/powerpoint/2010/main" val="2786132604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lvl="0"/>
            <a:r>
              <a:rPr lang="pl-PL" dirty="0" err="1"/>
              <a:t>Stay</a:t>
            </a:r>
            <a:r>
              <a:rPr lang="pl-PL" dirty="0"/>
              <a:t> </a:t>
            </a:r>
            <a:r>
              <a:rPr lang="pl-PL" dirty="0" err="1"/>
              <a:t>safe</a:t>
            </a:r>
            <a:r>
              <a:rPr lang="pl-PL" dirty="0"/>
              <a:t>!</a:t>
            </a:r>
            <a:endParaRPr lang="en"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 indent="-171450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No </a:t>
            </a:r>
            <a:r>
              <a:rPr lang="pl-PL" b="1" dirty="0" err="1">
                <a:solidFill>
                  <a:schemeClr val="accent1">
                    <a:lumMod val="75000"/>
                  </a:schemeClr>
                </a:solidFill>
              </a:rPr>
              <a:t>tests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, no </a:t>
            </a:r>
            <a:r>
              <a:rPr lang="pl-PL" b="1" dirty="0" err="1">
                <a:solidFill>
                  <a:schemeClr val="accent1">
                    <a:lumMod val="75000"/>
                  </a:schemeClr>
                </a:solidFill>
              </a:rPr>
              <a:t>fun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  <a:p>
            <a:pPr marL="342900" indent="-171450">
              <a:buNone/>
            </a:pPr>
            <a:endParaRPr lang="en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Obraz 6" descr="i dont always test my co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904" y="1329613"/>
            <a:ext cx="3672408" cy="2425175"/>
          </a:xfrm>
          <a:prstGeom prst="rect">
            <a:avLst/>
          </a:prstGeom>
        </p:spPr>
      </p:pic>
      <p:sp>
        <p:nvSpPr>
          <p:cNvPr id="6" name="Symbol zastępczy stop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626870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lvl="0"/>
            <a:r>
              <a:rPr lang="pl-PL" dirty="0" err="1"/>
              <a:t>Stay</a:t>
            </a:r>
            <a:r>
              <a:rPr lang="pl-PL" dirty="0"/>
              <a:t> </a:t>
            </a:r>
            <a:r>
              <a:rPr lang="pl-PL" dirty="0" err="1"/>
              <a:t>safe</a:t>
            </a:r>
            <a:r>
              <a:rPr lang="pl-PL" dirty="0"/>
              <a:t>!</a:t>
            </a:r>
            <a:endParaRPr lang="en" dirty="0"/>
          </a:p>
        </p:txBody>
      </p:sp>
      <p:pic>
        <p:nvPicPr>
          <p:cNvPr id="7" name="Obraz 6" descr="i dont always test my co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916" y="1329613"/>
            <a:ext cx="3546505" cy="2425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 indent="-171450"/>
            <a:r>
              <a:rPr lang="pl-PL" dirty="0"/>
              <a:t>No </a:t>
            </a:r>
            <a:r>
              <a:rPr lang="pl-PL" dirty="0" err="1"/>
              <a:t>tests</a:t>
            </a:r>
            <a:r>
              <a:rPr lang="pl-PL" dirty="0"/>
              <a:t>, no </a:t>
            </a:r>
            <a:r>
              <a:rPr lang="pl-PL" dirty="0" err="1"/>
              <a:t>fun</a:t>
            </a:r>
            <a:r>
              <a:rPr lang="pl-PL" dirty="0"/>
              <a:t>!</a:t>
            </a:r>
            <a:br>
              <a:rPr lang="pl-PL" dirty="0"/>
            </a:br>
            <a:endParaRPr lang="pl-PL" dirty="0"/>
          </a:p>
          <a:p>
            <a:pPr marL="342900" indent="-171450"/>
            <a:r>
              <a:rPr lang="pl-PL" b="1" dirty="0" err="1">
                <a:solidFill>
                  <a:schemeClr val="accent1">
                    <a:lumMod val="75000"/>
                  </a:schemeClr>
                </a:solidFill>
              </a:rPr>
              <a:t>Experimentation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pl-P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b="1" dirty="0" err="1">
                <a:solidFill>
                  <a:schemeClr val="accent1">
                    <a:lumMod val="75000"/>
                  </a:schemeClr>
                </a:solidFill>
              </a:rPr>
              <a:t>Professionalism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marL="342900" indent="-171450">
              <a:buNone/>
            </a:pPr>
            <a:endParaRPr lang="en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65306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lvl="0"/>
            <a:r>
              <a:rPr lang="pl-PL" dirty="0" err="1"/>
              <a:t>Stay</a:t>
            </a:r>
            <a:r>
              <a:rPr lang="pl-PL" dirty="0"/>
              <a:t> </a:t>
            </a:r>
            <a:r>
              <a:rPr lang="pl-PL" dirty="0" err="1"/>
              <a:t>safe</a:t>
            </a:r>
            <a:r>
              <a:rPr lang="pl-PL" dirty="0"/>
              <a:t>!</a:t>
            </a:r>
            <a:endParaRPr lang="en" dirty="0"/>
          </a:p>
        </p:txBody>
      </p:sp>
      <p:pic>
        <p:nvPicPr>
          <p:cNvPr id="7" name="Obraz 6" descr="i dont always test my co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916" y="1335695"/>
            <a:ext cx="3546505" cy="2413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 indent="-171450"/>
            <a:r>
              <a:rPr lang="pl-PL" dirty="0"/>
              <a:t>No </a:t>
            </a:r>
            <a:r>
              <a:rPr lang="pl-PL" dirty="0" err="1"/>
              <a:t>tests</a:t>
            </a:r>
            <a:r>
              <a:rPr lang="pl-PL" dirty="0"/>
              <a:t>, no </a:t>
            </a:r>
            <a:r>
              <a:rPr lang="pl-PL" dirty="0" err="1"/>
              <a:t>fun</a:t>
            </a:r>
            <a:r>
              <a:rPr lang="pl-PL" dirty="0"/>
              <a:t>!</a:t>
            </a:r>
            <a:br>
              <a:rPr lang="pl-PL" dirty="0"/>
            </a:br>
            <a:endParaRPr lang="pl-PL" dirty="0"/>
          </a:p>
          <a:p>
            <a:pPr marL="342900" indent="-171450"/>
            <a:r>
              <a:rPr lang="pl-PL" dirty="0" err="1"/>
              <a:t>Experimentation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 err="1"/>
              <a:t>Professionalism</a:t>
            </a:r>
            <a:r>
              <a:rPr lang="pl-PL" dirty="0"/>
              <a:t>? </a:t>
            </a:r>
            <a:br>
              <a:rPr lang="pl-PL" dirty="0"/>
            </a:br>
            <a:endParaRPr lang="pl-PL" dirty="0"/>
          </a:p>
          <a:p>
            <a:pPr marL="342900" indent="-171450"/>
            <a:r>
              <a:rPr lang="pl-PL" b="1" dirty="0" err="1">
                <a:solidFill>
                  <a:schemeClr val="accent1">
                    <a:lumMod val="75000"/>
                  </a:schemeClr>
                </a:solidFill>
              </a:rPr>
              <a:t>Doubts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accent1">
                    <a:lumMod val="75000"/>
                  </a:schemeClr>
                </a:solidFill>
              </a:rPr>
              <a:t>vs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pl-PL" b="1" dirty="0" err="1">
                <a:solidFill>
                  <a:schemeClr val="accent1">
                    <a:lumMod val="75000"/>
                  </a:schemeClr>
                </a:solidFill>
              </a:rPr>
              <a:t>Certainty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171450">
              <a:buNone/>
            </a:pPr>
            <a:endParaRPr lang="en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299997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r>
              <a:rPr lang="en-US" dirty="0"/>
              <a:t>You have to know when to stop</a:t>
            </a:r>
            <a:r>
              <a:rPr lang="pl-PL" dirty="0"/>
              <a:t>!</a:t>
            </a:r>
            <a:endParaRPr lang="en" dirty="0"/>
          </a:p>
        </p:txBody>
      </p:sp>
    </p:spTree>
    <p:extLst>
      <p:ext uri="{BB962C8B-B14F-4D97-AF65-F5344CB8AC3E}">
        <p14:creationId xmlns="" xmlns:p14="http://schemas.microsoft.com/office/powerpoint/2010/main" val="2660457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endless-road-rt-163-louis-dalla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078" y="1599642"/>
            <a:ext cx="2396539" cy="1603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 indent="-171450">
              <a:buAutoNum type="arabicPeriod"/>
            </a:pPr>
            <a:r>
              <a:rPr lang="en" b="1" dirty="0">
                <a:solidFill>
                  <a:schemeClr val="accent4">
                    <a:lumMod val="75000"/>
                  </a:schemeClr>
                </a:solidFill>
              </a:rPr>
              <a:t>Refactoring </a:t>
            </a:r>
            <a:r>
              <a:rPr lang="pl-PL" b="1" dirty="0" err="1">
                <a:solidFill>
                  <a:schemeClr val="accent4">
                    <a:lumMod val="75000"/>
                  </a:schemeClr>
                </a:solidFill>
              </a:rPr>
              <a:t>is</a:t>
            </a:r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accent4">
                    <a:lumMod val="75000"/>
                  </a:schemeClr>
                </a:solidFill>
              </a:rPr>
              <a:t>fun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endParaRPr lang="en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171450">
              <a:buNone/>
            </a:pPr>
            <a:endParaRPr lang="en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  <p:sp>
        <p:nvSpPr>
          <p:cNvPr id="8" name="Shape 92"/>
          <p:cNvSpPr txBox="1">
            <a:spLocks/>
          </p:cNvSpPr>
          <p:nvPr/>
        </p:nvSpPr>
        <p:spPr>
          <a:xfrm>
            <a:off x="233777" y="445028"/>
            <a:ext cx="6390449" cy="572699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algn="l" defTabSz="514418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pl-PL"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-US" dirty="0"/>
              <a:t>You</a:t>
            </a:r>
            <a:r>
              <a:rPr lang="pl-PL" dirty="0"/>
              <a:t> </a:t>
            </a:r>
            <a:r>
              <a:rPr lang="en-US" dirty="0"/>
              <a:t>have to know when to stop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0387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 err="1"/>
              <a:t>Who</a:t>
            </a:r>
            <a:r>
              <a:rPr lang="pl-PL" dirty="0"/>
              <a:t> </a:t>
            </a:r>
            <a:r>
              <a:rPr lang="pl-PL" dirty="0" err="1"/>
              <a:t>am</a:t>
            </a:r>
            <a:r>
              <a:rPr lang="pl-PL" dirty="0"/>
              <a:t> I?</a:t>
            </a:r>
            <a:endParaRPr lang="e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50078" y="1428750"/>
            <a:ext cx="3515226" cy="3028950"/>
          </a:xfrm>
        </p:spPr>
        <p:txBody>
          <a:bodyPr>
            <a:normAutofit/>
          </a:bodyPr>
          <a:lstStyle/>
          <a:p>
            <a:r>
              <a:rPr lang="en-US" sz="1400" dirty="0"/>
              <a:t>Fanatic of the OOP and </a:t>
            </a:r>
            <a:r>
              <a:rPr lang="pl-PL" sz="1400" dirty="0"/>
              <a:t>the </a:t>
            </a:r>
            <a:r>
              <a:rPr lang="en-US" sz="1400" dirty="0"/>
              <a:t>Code</a:t>
            </a:r>
            <a:r>
              <a:rPr lang="pl-PL" sz="1400" dirty="0"/>
              <a:t>’s</a:t>
            </a:r>
            <a:r>
              <a:rPr lang="en-US" sz="1400" dirty="0"/>
              <a:t> Quality</a:t>
            </a:r>
          </a:p>
          <a:p>
            <a:r>
              <a:rPr lang="en-US" sz="1400" dirty="0"/>
              <a:t>Blogger</a:t>
            </a:r>
          </a:p>
          <a:p>
            <a:r>
              <a:rPr lang="en-US" sz="1400" dirty="0"/>
              <a:t>Speaker</a:t>
            </a:r>
            <a:endParaRPr lang="pl-PL" sz="1400" dirty="0"/>
          </a:p>
          <a:p>
            <a:r>
              <a:rPr lang="pl-PL" sz="1400" dirty="0" err="1"/>
              <a:t>Trainer</a:t>
            </a:r>
            <a:r>
              <a:rPr lang="pl-PL" sz="1400" dirty="0"/>
              <a:t> and </a:t>
            </a:r>
            <a:r>
              <a:rPr lang="pl-PL" sz="1400" dirty="0" err="1"/>
              <a:t>consultant</a:t>
            </a:r>
            <a:endParaRPr lang="en-US" sz="1400" dirty="0"/>
          </a:p>
          <a:p>
            <a:r>
              <a:rPr lang="en-US" sz="1400" dirty="0"/>
              <a:t>Software Developer at </a:t>
            </a:r>
            <a:r>
              <a:rPr lang="en-US" sz="1400" dirty="0" err="1"/>
              <a:t>Luxoft</a:t>
            </a:r>
            <a:endParaRPr lang="en-US" sz="1400" dirty="0"/>
          </a:p>
          <a:p>
            <a:endParaRPr lang="pl-PL" sz="1400" dirty="0"/>
          </a:p>
          <a:p>
            <a:endParaRPr lang="en-US" sz="1400" dirty="0"/>
          </a:p>
          <a:p>
            <a:r>
              <a:rPr lang="en-US" sz="1400" dirty="0"/>
              <a:t>@</a:t>
            </a:r>
            <a:r>
              <a:rPr lang="en-US" sz="1400" dirty="0" err="1"/>
              <a:t>SebastianMalaca</a:t>
            </a:r>
            <a:endParaRPr lang="en-US" sz="1400" dirty="0"/>
          </a:p>
          <a:p>
            <a:r>
              <a:rPr lang="en-US" sz="1400" dirty="0"/>
              <a:t>letstalkaboutjava.blogspot.com</a:t>
            </a:r>
          </a:p>
          <a:p>
            <a:endParaRPr lang="pl-PL" sz="1400" dirty="0"/>
          </a:p>
        </p:txBody>
      </p:sp>
      <p:pic>
        <p:nvPicPr>
          <p:cNvPr id="9" name="Symbol zastępczy zawartości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600027" y="1428750"/>
            <a:ext cx="1849179" cy="1849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2" descr="DZ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046" y="3681707"/>
            <a:ext cx="854111" cy="640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Java Code Geek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1198" y="3650290"/>
            <a:ext cx="678008" cy="678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836712" y="4936330"/>
            <a:ext cx="3558514" cy="207170"/>
          </a:xfrm>
        </p:spPr>
        <p:txBody>
          <a:bodyPr/>
          <a:lstStyle/>
          <a:p>
            <a:r>
              <a:rPr lang="pl-PL" noProof="0" dirty="0"/>
              <a:t>www.luxoft.com, @</a:t>
            </a:r>
            <a:r>
              <a:rPr lang="pl-PL" noProof="0" dirty="0" err="1"/>
              <a:t>SebastianMalaca</a:t>
            </a:r>
            <a:r>
              <a:rPr lang="pl-PL" noProof="0" dirty="0"/>
              <a:t>, letstalkaboutjava.blogspot.com</a:t>
            </a:r>
          </a:p>
        </p:txBody>
      </p:sp>
    </p:spTree>
    <p:extLst>
      <p:ext uri="{BB962C8B-B14F-4D97-AF65-F5344CB8AC3E}">
        <p14:creationId xmlns="" xmlns:p14="http://schemas.microsoft.com/office/powerpoint/2010/main" val="1081446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endless-road-rt-163-louis-dalla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078" y="1603636"/>
            <a:ext cx="2396539" cy="15950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 indent="-171450">
              <a:buAutoNum type="arabicPeriod"/>
            </a:pPr>
            <a:r>
              <a:rPr lang="en" dirty="0"/>
              <a:t>Refactoring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fun</a:t>
            </a:r>
            <a:r>
              <a:rPr lang="pl-PL" dirty="0"/>
              <a:t> </a:t>
            </a:r>
            <a:br>
              <a:rPr lang="pl-PL" dirty="0"/>
            </a:br>
            <a:endParaRPr lang="en" dirty="0"/>
          </a:p>
          <a:p>
            <a:pPr marL="342900" indent="-171450">
              <a:buAutoNum type="arabicPeriod"/>
            </a:pPr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Refactoring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pl-PL" b="1" dirty="0" err="1">
                <a:solidFill>
                  <a:schemeClr val="accent5">
                    <a:lumMod val="75000"/>
                  </a:schemeClr>
                </a:solidFill>
              </a:rPr>
              <a:t>neverending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 story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pl-PL" dirty="0">
                <a:solidFill>
                  <a:schemeClr val="accent5">
                    <a:lumMod val="75000"/>
                  </a:schemeClr>
                </a:solidFill>
              </a:rPr>
            </a:br>
            <a:endParaRPr lang="en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171450">
              <a:buNone/>
            </a:pPr>
            <a:endParaRPr lang="en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</a:t>
            </a:r>
            <a:r>
              <a:rPr lang="pl-PL" dirty="0"/>
              <a:t> </a:t>
            </a:r>
            <a:r>
              <a:rPr lang="en-US" dirty="0"/>
              <a:t>have to know when to stop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332937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endless-road-rt-163-louis-dalla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078" y="1603758"/>
            <a:ext cx="2396539" cy="15947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 indent="-171450">
              <a:buAutoNum type="arabicPeriod"/>
            </a:pPr>
            <a:r>
              <a:rPr lang="en" dirty="0"/>
              <a:t>Refactoring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fun</a:t>
            </a:r>
            <a:r>
              <a:rPr lang="pl-PL" dirty="0"/>
              <a:t> </a:t>
            </a:r>
            <a:br>
              <a:rPr lang="pl-PL" dirty="0"/>
            </a:br>
            <a:endParaRPr lang="en" dirty="0"/>
          </a:p>
          <a:p>
            <a:pPr marL="342900" indent="-171450">
              <a:buAutoNum type="arabicPeriod"/>
            </a:pPr>
            <a:r>
              <a:rPr lang="en" dirty="0"/>
              <a:t>Refactoring</a:t>
            </a:r>
            <a:r>
              <a:rPr lang="pl-PL" dirty="0"/>
              <a:t> – </a:t>
            </a:r>
            <a:r>
              <a:rPr lang="pl-PL" dirty="0" err="1"/>
              <a:t>neverending</a:t>
            </a:r>
            <a:r>
              <a:rPr lang="pl-PL" dirty="0"/>
              <a:t> story</a:t>
            </a:r>
            <a:br>
              <a:rPr lang="pl-PL" dirty="0"/>
            </a:br>
            <a:endParaRPr lang="en" dirty="0"/>
          </a:p>
          <a:p>
            <a:pPr marL="342900" indent="-171450">
              <a:buAutoNum type="arabicPeriod"/>
            </a:pPr>
            <a:r>
              <a:rPr lang="pl-PL" b="1" dirty="0" err="1">
                <a:solidFill>
                  <a:schemeClr val="accent3">
                    <a:lumMod val="75000"/>
                  </a:schemeClr>
                </a:solidFill>
              </a:rPr>
              <a:t>Boundaries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pl-PL" b="1" dirty="0" err="1">
                <a:solidFill>
                  <a:schemeClr val="accent3">
                    <a:lumMod val="75000"/>
                  </a:schemeClr>
                </a:solidFill>
              </a:rPr>
              <a:t>Values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br>
              <a:rPr lang="pl-PL" b="1" dirty="0">
                <a:solidFill>
                  <a:schemeClr val="accent3">
                    <a:lumMod val="75000"/>
                  </a:schemeClr>
                </a:solidFill>
              </a:rPr>
            </a:br>
            <a:endParaRPr lang="en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pl-PL" dirty="0"/>
              <a:t> </a:t>
            </a:r>
            <a:r>
              <a:rPr lang="en-US" dirty="0"/>
              <a:t>have to know when to stop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490249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endless-road-rt-163-louis-dalla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078" y="1639460"/>
            <a:ext cx="2396539" cy="1523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 indent="-171450">
              <a:buAutoNum type="arabicPeriod"/>
            </a:pPr>
            <a:r>
              <a:rPr lang="en" dirty="0"/>
              <a:t>Refactoring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fun</a:t>
            </a:r>
            <a:r>
              <a:rPr lang="pl-PL" dirty="0"/>
              <a:t> </a:t>
            </a:r>
            <a:br>
              <a:rPr lang="pl-PL" dirty="0"/>
            </a:br>
            <a:endParaRPr lang="en" dirty="0"/>
          </a:p>
          <a:p>
            <a:pPr marL="342900" indent="-171450">
              <a:buAutoNum type="arabicPeriod"/>
            </a:pPr>
            <a:r>
              <a:rPr lang="en" dirty="0"/>
              <a:t>Refactoring</a:t>
            </a:r>
            <a:r>
              <a:rPr lang="pl-PL" dirty="0"/>
              <a:t> – </a:t>
            </a:r>
            <a:r>
              <a:rPr lang="pl-PL" dirty="0" err="1"/>
              <a:t>neverending</a:t>
            </a:r>
            <a:r>
              <a:rPr lang="pl-PL" dirty="0"/>
              <a:t> story</a:t>
            </a:r>
            <a:br>
              <a:rPr lang="pl-PL" dirty="0"/>
            </a:br>
            <a:endParaRPr lang="en" dirty="0"/>
          </a:p>
          <a:p>
            <a:pPr marL="342900" indent="-171450">
              <a:buAutoNum type="arabicPeriod"/>
            </a:pPr>
            <a:r>
              <a:rPr lang="pl-PL" dirty="0" err="1"/>
              <a:t>Boundaries</a:t>
            </a:r>
            <a:r>
              <a:rPr lang="pl-PL" dirty="0"/>
              <a:t> and </a:t>
            </a:r>
            <a:r>
              <a:rPr lang="pl-PL" dirty="0" err="1"/>
              <a:t>Values</a:t>
            </a:r>
            <a:r>
              <a:rPr lang="pl-PL" dirty="0"/>
              <a:t> </a:t>
            </a:r>
            <a:br>
              <a:rPr lang="pl-PL" dirty="0"/>
            </a:br>
            <a:endParaRPr lang="en" dirty="0"/>
          </a:p>
          <a:p>
            <a:pPr marL="342900" indent="-171450">
              <a:buFont typeface="Arial" pitchFamily="34" charset="0"/>
              <a:buAutoNum type="arabicPeriod"/>
            </a:pPr>
            <a:r>
              <a:rPr lang="pl-PL" b="1" dirty="0" err="1">
                <a:solidFill>
                  <a:schemeClr val="accent2">
                    <a:lumMod val="75000"/>
                  </a:schemeClr>
                </a:solidFill>
              </a:rPr>
              <a:t>Perfection</a:t>
            </a:r>
            <a:r>
              <a:rPr lang="en" b="1" dirty="0">
                <a:solidFill>
                  <a:schemeClr val="accent2">
                    <a:lumMod val="75000"/>
                  </a:schemeClr>
                </a:solidFill>
              </a:rPr>
              <a:t>!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pPr marL="342900" indent="-171450">
              <a:buNone/>
            </a:pPr>
            <a:endParaRPr lang="en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pl-PL" dirty="0"/>
              <a:t> </a:t>
            </a:r>
            <a:r>
              <a:rPr lang="en-US" dirty="0"/>
              <a:t>have to know when to stop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091577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endless-road-rt-163-louis-dalla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078" y="1603758"/>
            <a:ext cx="2396539" cy="15947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 indent="-171450">
              <a:buAutoNum type="arabicPeriod"/>
            </a:pPr>
            <a:r>
              <a:rPr lang="en" dirty="0"/>
              <a:t>Refactoring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fun</a:t>
            </a:r>
            <a:r>
              <a:rPr lang="pl-PL" dirty="0"/>
              <a:t> </a:t>
            </a:r>
            <a:br>
              <a:rPr lang="pl-PL" dirty="0"/>
            </a:br>
            <a:endParaRPr lang="en" dirty="0"/>
          </a:p>
          <a:p>
            <a:pPr marL="342900" indent="-171450">
              <a:buAutoNum type="arabicPeriod"/>
            </a:pPr>
            <a:r>
              <a:rPr lang="en" dirty="0"/>
              <a:t>Refactoring</a:t>
            </a:r>
            <a:r>
              <a:rPr lang="pl-PL" dirty="0"/>
              <a:t> – </a:t>
            </a:r>
            <a:r>
              <a:rPr lang="pl-PL" dirty="0" err="1"/>
              <a:t>neverending</a:t>
            </a:r>
            <a:r>
              <a:rPr lang="pl-PL" dirty="0"/>
              <a:t> story</a:t>
            </a:r>
            <a:br>
              <a:rPr lang="pl-PL" dirty="0"/>
            </a:br>
            <a:endParaRPr lang="en" dirty="0"/>
          </a:p>
          <a:p>
            <a:pPr marL="342900" indent="-171450">
              <a:buAutoNum type="arabicPeriod"/>
            </a:pPr>
            <a:r>
              <a:rPr lang="pl-PL" dirty="0" err="1"/>
              <a:t>Boundaries</a:t>
            </a:r>
            <a:r>
              <a:rPr lang="pl-PL" dirty="0"/>
              <a:t> and </a:t>
            </a:r>
            <a:r>
              <a:rPr lang="pl-PL" dirty="0" err="1"/>
              <a:t>Values</a:t>
            </a:r>
            <a:r>
              <a:rPr lang="pl-PL" dirty="0"/>
              <a:t> </a:t>
            </a:r>
            <a:br>
              <a:rPr lang="pl-PL" dirty="0"/>
            </a:br>
            <a:endParaRPr lang="en" dirty="0"/>
          </a:p>
          <a:p>
            <a:pPr marL="342900" indent="-171450">
              <a:buFont typeface="Arial" pitchFamily="34" charset="0"/>
              <a:buAutoNum type="arabicPeriod"/>
            </a:pPr>
            <a:r>
              <a:rPr lang="pl-PL" dirty="0" err="1"/>
              <a:t>Perfection</a:t>
            </a:r>
            <a:r>
              <a:rPr lang="en" dirty="0"/>
              <a:t>!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pPr marL="342900" indent="-171450">
              <a:buAutoNum type="arabi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Software with the users vs. Ideal software</a:t>
            </a:r>
            <a:endParaRPr lang="e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pl-PL" dirty="0"/>
              <a:t> </a:t>
            </a:r>
            <a:r>
              <a:rPr lang="en-US" dirty="0"/>
              <a:t>have to know when to stop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31302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endless-road-rt-163-louis-dalla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156" y="1603758"/>
            <a:ext cx="2126383" cy="15947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 indent="-171450">
              <a:buAutoNum type="arabicPeriod"/>
            </a:pPr>
            <a:r>
              <a:rPr lang="en" dirty="0"/>
              <a:t>Refactoring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fun</a:t>
            </a:r>
            <a:r>
              <a:rPr lang="pl-PL" dirty="0"/>
              <a:t/>
            </a:r>
            <a:br>
              <a:rPr lang="pl-PL" dirty="0"/>
            </a:br>
            <a:endParaRPr lang="en" dirty="0"/>
          </a:p>
          <a:p>
            <a:pPr marL="342900" indent="-171450">
              <a:buAutoNum type="arabicPeriod"/>
            </a:pPr>
            <a:r>
              <a:rPr lang="en" dirty="0"/>
              <a:t>Refactoring</a:t>
            </a:r>
            <a:r>
              <a:rPr lang="pl-PL" dirty="0"/>
              <a:t> – </a:t>
            </a:r>
            <a:r>
              <a:rPr lang="pl-PL" dirty="0" err="1"/>
              <a:t>neverending</a:t>
            </a:r>
            <a:r>
              <a:rPr lang="pl-PL" dirty="0"/>
              <a:t> story</a:t>
            </a:r>
            <a:br>
              <a:rPr lang="pl-PL" dirty="0"/>
            </a:br>
            <a:endParaRPr lang="en" dirty="0"/>
          </a:p>
          <a:p>
            <a:pPr marL="342900" indent="-171450">
              <a:buAutoNum type="arabicPeriod"/>
            </a:pPr>
            <a:r>
              <a:rPr lang="pl-PL" dirty="0" err="1"/>
              <a:t>Boundaries</a:t>
            </a:r>
            <a:r>
              <a:rPr lang="pl-PL" dirty="0"/>
              <a:t> and </a:t>
            </a:r>
            <a:r>
              <a:rPr lang="pl-PL" dirty="0" err="1"/>
              <a:t>Values</a:t>
            </a:r>
            <a:r>
              <a:rPr lang="pl-PL" dirty="0"/>
              <a:t> </a:t>
            </a:r>
            <a:br>
              <a:rPr lang="pl-PL" dirty="0"/>
            </a:br>
            <a:endParaRPr lang="en" dirty="0"/>
          </a:p>
          <a:p>
            <a:pPr marL="342900" indent="-171450">
              <a:buFont typeface="Arial" pitchFamily="34" charset="0"/>
              <a:buAutoNum type="arabicPeriod"/>
            </a:pPr>
            <a:r>
              <a:rPr lang="pl-PL" dirty="0" err="1"/>
              <a:t>Perfection</a:t>
            </a:r>
            <a:r>
              <a:rPr lang="en" dirty="0"/>
              <a:t>!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pPr marL="342900" indent="-171450">
              <a:buAutoNum type="arabicPeriod"/>
            </a:pPr>
            <a:r>
              <a:rPr lang="en-US" dirty="0"/>
              <a:t>Software with the users vs. Ideal software</a:t>
            </a:r>
            <a:endParaRPr lang="en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pl-PL" dirty="0"/>
              <a:t> </a:t>
            </a:r>
            <a:r>
              <a:rPr lang="en-US" dirty="0"/>
              <a:t>have to know when to stop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181260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refactor-all-the-thin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832" y="1059582"/>
            <a:ext cx="3019518" cy="3019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lvl="0"/>
            <a:r>
              <a:rPr lang="pl-PL" dirty="0" err="1"/>
              <a:t>It’s</a:t>
            </a:r>
            <a:r>
              <a:rPr lang="pl-PL" dirty="0"/>
              <a:t> </a:t>
            </a:r>
            <a:r>
              <a:rPr lang="pl-PL" dirty="0" err="1"/>
              <a:t>worth</a:t>
            </a:r>
            <a:r>
              <a:rPr lang="pl-PL" dirty="0"/>
              <a:t> to </a:t>
            </a:r>
            <a:r>
              <a:rPr lang="pl-PL" dirty="0" err="1"/>
              <a:t>know</a:t>
            </a:r>
            <a:r>
              <a:rPr lang="pl-PL" dirty="0"/>
              <a:t> </a:t>
            </a:r>
            <a:r>
              <a:rPr lang="pl-PL" dirty="0" err="1"/>
              <a:t>patterns</a:t>
            </a:r>
            <a:endParaRPr lang="e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lvl="0"/>
            <a:r>
              <a:rPr lang="pl-PL" dirty="0" err="1"/>
              <a:t>It’s</a:t>
            </a:r>
            <a:r>
              <a:rPr lang="pl-PL" dirty="0"/>
              <a:t> </a:t>
            </a:r>
            <a:r>
              <a:rPr lang="pl-PL" dirty="0" err="1"/>
              <a:t>worth</a:t>
            </a:r>
            <a:r>
              <a:rPr lang="pl-PL" dirty="0"/>
              <a:t> to </a:t>
            </a:r>
            <a:r>
              <a:rPr lang="pl-PL" dirty="0" err="1"/>
              <a:t>know</a:t>
            </a:r>
            <a:r>
              <a:rPr lang="pl-PL" dirty="0"/>
              <a:t> </a:t>
            </a:r>
            <a:r>
              <a:rPr lang="pl-PL" dirty="0" err="1"/>
              <a:t>patterns</a:t>
            </a:r>
            <a:endParaRPr lang="en" dirty="0"/>
          </a:p>
        </p:txBody>
      </p:sp>
      <p:pic>
        <p:nvPicPr>
          <p:cNvPr id="8" name="Symbol zastępczy zawartości 7" descr="refactoring book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60828" y="1714500"/>
            <a:ext cx="1877679" cy="2400300"/>
          </a:xfrm>
        </p:spPr>
      </p:pic>
      <p:pic>
        <p:nvPicPr>
          <p:cNvPr id="9" name="Symbol zastępczy zawartości 8" descr="growing oop project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858221" y="1714500"/>
            <a:ext cx="1800225" cy="2400300"/>
          </a:xfr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 err="1"/>
              <a:t>Gimme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name</a:t>
            </a:r>
            <a:r>
              <a:rPr lang="pl-PL" dirty="0"/>
              <a:t>! </a:t>
            </a:r>
            <a:endParaRPr lang="en" dirty="0"/>
          </a:p>
        </p:txBody>
      </p:sp>
      <p:pic>
        <p:nvPicPr>
          <p:cNvPr id="5" name="Symbol zastępczy zawartości 4" descr="who are you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4816" y="1869672"/>
            <a:ext cx="3373315" cy="2245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www.luxoft.com, @SebastianMalaca, letstalkaboutjava.blogspot.com</a:t>
            </a:r>
            <a:endParaRPr lang="pl-PL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r>
              <a:rPr lang="en-US" dirty="0"/>
              <a:t>Let's take a look at the code!</a:t>
            </a:r>
            <a:endParaRPr lang="e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What's in the Menu?</a:t>
            </a:r>
            <a:endParaRPr lang="en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dirty="0"/>
              <a:t>What is Refactoring?</a:t>
            </a:r>
          </a:p>
          <a:p>
            <a:pPr marL="257175" indent="-257175">
              <a:buFont typeface="+mj-lt"/>
              <a:buAutoNum type="arabicPeriod"/>
            </a:pPr>
            <a:r>
              <a:rPr lang="en-US" dirty="0"/>
              <a:t>Is it worth the effort?</a:t>
            </a:r>
          </a:p>
          <a:p>
            <a:pPr marL="257175" indent="-257175">
              <a:buFont typeface="+mj-lt"/>
              <a:buAutoNum type="arabicPeriod"/>
            </a:pPr>
            <a:r>
              <a:rPr lang="en-US" dirty="0"/>
              <a:t>What you should know about Refactoring?</a:t>
            </a:r>
          </a:p>
          <a:p>
            <a:pPr marL="257175" indent="-257175">
              <a:buFont typeface="+mj-lt"/>
              <a:buAutoNum type="arabicPeriod"/>
            </a:pPr>
            <a:r>
              <a:rPr lang="en-US" dirty="0"/>
              <a:t>How?</a:t>
            </a: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 dirty="0"/>
              <a:t>www.luxoft.com, @</a:t>
            </a:r>
            <a:r>
              <a:rPr lang="pl-PL" noProof="0" dirty="0" err="1"/>
              <a:t>SebastianMalaca</a:t>
            </a:r>
            <a:r>
              <a:rPr lang="pl-PL" noProof="0" dirty="0"/>
              <a:t>, letstalkaboutjava.blogspot.com</a:t>
            </a:r>
          </a:p>
        </p:txBody>
      </p:sp>
    </p:spTree>
    <p:extLst>
      <p:ext uri="{BB962C8B-B14F-4D97-AF65-F5344CB8AC3E}">
        <p14:creationId xmlns="" xmlns:p14="http://schemas.microsoft.com/office/powerpoint/2010/main" val="3261683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r>
              <a:rPr lang="pl-PL" dirty="0" err="1"/>
              <a:t>There’s</a:t>
            </a:r>
            <a:r>
              <a:rPr lang="pl-PL" dirty="0"/>
              <a:t> </a:t>
            </a:r>
            <a:r>
              <a:rPr lang="pl-PL" dirty="0" err="1"/>
              <a:t>only</a:t>
            </a:r>
            <a:r>
              <a:rPr lang="pl-PL" dirty="0"/>
              <a:t> a small </a:t>
            </a:r>
            <a:r>
              <a:rPr lang="pl-PL" dirty="0" err="1"/>
              <a:t>condition</a:t>
            </a:r>
            <a:r>
              <a:rPr lang="pl-PL" dirty="0"/>
              <a:t>…</a:t>
            </a:r>
            <a:endParaRPr lang="en" dirty="0"/>
          </a:p>
        </p:txBody>
      </p:sp>
    </p:spTree>
    <p:extLst>
      <p:ext uri="{BB962C8B-B14F-4D97-AF65-F5344CB8AC3E}">
        <p14:creationId xmlns="" xmlns:p14="http://schemas.microsoft.com/office/powerpoint/2010/main" val="1182555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/>
              <a:t>Less </a:t>
            </a:r>
            <a:r>
              <a:rPr lang="pl-PL" dirty="0" err="1"/>
              <a:t>dependencies</a:t>
            </a:r>
            <a:endParaRPr lang="en" dirty="0"/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320246" y="1295580"/>
            <a:ext cx="5859617" cy="11772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TestsRepository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testsRepository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CodeBaseRepository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codeBaseRepository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apply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ClassCode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Developer developer)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codeBaseRepository.contains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&amp;&amp;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testsRepository.testsExistFor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startRefactoringOf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developer);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/>
              <a:t>Less </a:t>
            </a:r>
            <a:r>
              <a:rPr lang="pl-PL" dirty="0" err="1"/>
              <a:t>dependencies</a:t>
            </a:r>
            <a:endParaRPr lang="en" dirty="0"/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320246" y="1295580"/>
            <a:ext cx="5859617" cy="11772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TestsRepository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testsRepository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CodeBaseRepository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codeBaseRepository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apply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ClassCode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Developer developer)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codeBaseRepository.contains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&amp;&amp;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testsRepository.testsExistFor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startRefactoringOf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developer);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44824" y="2752835"/>
            <a:ext cx="4687822" cy="10387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private RefactoringPossiblePredicate refactoringPossiblePredicate;</a:t>
            </a:r>
            <a:b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apply(ClassCode code)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refactoringPossiblePredicate.apply(code)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startRefactoringOf(code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developer);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trzałka w dół 7"/>
          <p:cNvSpPr/>
          <p:nvPr/>
        </p:nvSpPr>
        <p:spPr>
          <a:xfrm>
            <a:off x="3250054" y="2450812"/>
            <a:ext cx="378042" cy="32403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</p:spTree>
    <p:extLst>
      <p:ext uri="{BB962C8B-B14F-4D97-AF65-F5344CB8AC3E}">
        <p14:creationId xmlns="" xmlns:p14="http://schemas.microsoft.com/office/powerpoint/2010/main" val="4203943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/>
              <a:t>The </a:t>
            </a:r>
            <a:r>
              <a:rPr lang="pl-PL" dirty="0" err="1"/>
              <a:t>size</a:t>
            </a:r>
            <a:r>
              <a:rPr lang="pl-PL" dirty="0"/>
              <a:t> </a:t>
            </a:r>
            <a:r>
              <a:rPr lang="pl-PL" dirty="0" err="1"/>
              <a:t>matters</a:t>
            </a:r>
            <a:r>
              <a:rPr lang="pl-PL" dirty="0"/>
              <a:t>!</a:t>
            </a:r>
            <a:endParaRPr lang="en" dirty="0"/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296652" y="1441763"/>
            <a:ext cx="3998531" cy="13157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TestsRepository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660E7A"/>
                </a:solidFill>
                <a:latin typeface="Courier New" pitchFamily="49" charset="0"/>
                <a:cs typeface="Courier New" pitchFamily="49" charset="0"/>
              </a:rPr>
              <a:t>testsRepository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apply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ClassCode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Developer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developer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testsRepository.testsExistFor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&amp;&amp;</a:t>
            </a:r>
            <a:b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developer.canModify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&amp;&amp;</a:t>
            </a:r>
            <a:b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code.isComplex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 ||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code.isUnreadable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startRefactoringOf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/>
              <a:t>The </a:t>
            </a:r>
            <a:r>
              <a:rPr lang="pl-PL" dirty="0" err="1"/>
              <a:t>size</a:t>
            </a:r>
            <a:r>
              <a:rPr lang="pl-PL" dirty="0"/>
              <a:t> </a:t>
            </a:r>
            <a:r>
              <a:rPr lang="pl-PL" dirty="0" err="1"/>
              <a:t>matters</a:t>
            </a:r>
            <a:r>
              <a:rPr lang="pl-PL" dirty="0"/>
              <a:t>!</a:t>
            </a:r>
            <a:endParaRPr lang="en" dirty="0"/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296652" y="1441763"/>
            <a:ext cx="3998531" cy="13157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TestsRepository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660E7A"/>
                </a:solidFill>
                <a:latin typeface="Courier New" pitchFamily="49" charset="0"/>
                <a:cs typeface="Courier New" pitchFamily="49" charset="0"/>
              </a:rPr>
              <a:t>testsRepository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apply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ClassCode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Developer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developer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testsRepository</a:t>
            </a:r>
            <a:r>
              <a:rPr lang="pl-PL" sz="9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.testsExistFor</a:t>
            </a:r>
            <a:r>
              <a:rPr lang="pl-PL" sz="9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&amp;&amp;</a:t>
            </a:r>
            <a:br>
              <a:rPr lang="pl-PL" sz="9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developer.canModify</a:t>
            </a:r>
            <a:r>
              <a:rPr lang="pl-PL" sz="9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&amp;&amp;</a:t>
            </a:r>
            <a:r>
              <a:rPr lang="pl-PL" sz="9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code.isComplex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 ||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code.isUnreadable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startRefactoringOf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08920" y="2579174"/>
            <a:ext cx="4036228" cy="131574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TestsRepository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660E7A"/>
                </a:solidFill>
                <a:latin typeface="Courier New" pitchFamily="49" charset="0"/>
                <a:cs typeface="Courier New" pitchFamily="49" charset="0"/>
              </a:rPr>
              <a:t>testsRepository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apply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ClassCode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Developer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developer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testsRepository</a:t>
            </a:r>
            <a:r>
              <a:rPr lang="pl-PL" sz="9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.testsExistFor</a:t>
            </a:r>
            <a:r>
              <a:rPr lang="pl-PL" sz="9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&amp;&amp;</a:t>
            </a:r>
            <a:br>
              <a:rPr lang="pl-PL" sz="9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developer.canModify</a:t>
            </a:r>
            <a:r>
              <a:rPr lang="pl-PL" sz="9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&amp;&amp;</a:t>
            </a:r>
            <a:r>
              <a:rPr lang="pl-PL" sz="9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code.canBeImproved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startRefactoringOf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688816" y="2161403"/>
            <a:ext cx="21691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1500" b="1" dirty="0" err="1">
                <a:solidFill>
                  <a:schemeClr val="tx1"/>
                </a:solidFill>
              </a:rPr>
              <a:t>When</a:t>
            </a:r>
            <a:r>
              <a:rPr lang="pl-PL" sz="1500" b="1" dirty="0">
                <a:solidFill>
                  <a:schemeClr val="tx1"/>
                </a:solidFill>
              </a:rPr>
              <a:t> </a:t>
            </a:r>
            <a:r>
              <a:rPr lang="pl-PL" sz="1500" b="1" dirty="0" err="1">
                <a:solidFill>
                  <a:schemeClr val="tx1"/>
                </a:solidFill>
              </a:rPr>
              <a:t>object</a:t>
            </a:r>
            <a:r>
              <a:rPr lang="pl-PL" sz="1500" b="1" dirty="0">
                <a:solidFill>
                  <a:schemeClr val="tx1"/>
                </a:solidFill>
              </a:rPr>
              <a:t> </a:t>
            </a:r>
            <a:r>
              <a:rPr lang="pl-PL" sz="1500" b="1" dirty="0" err="1">
                <a:solidFill>
                  <a:schemeClr val="tx1"/>
                </a:solidFill>
              </a:rPr>
              <a:t>knows</a:t>
            </a:r>
            <a:r>
              <a:rPr lang="pl-PL" sz="1500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0" name="Strzałka w dół 9"/>
          <p:cNvSpPr/>
          <p:nvPr/>
        </p:nvSpPr>
        <p:spPr>
          <a:xfrm rot="18558419">
            <a:off x="2426948" y="2570047"/>
            <a:ext cx="378042" cy="32403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96652" y="1441763"/>
            <a:ext cx="3998531" cy="13157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TestsRepository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660E7A"/>
                </a:solidFill>
                <a:latin typeface="Courier New" pitchFamily="49" charset="0"/>
                <a:cs typeface="Courier New" pitchFamily="49" charset="0"/>
              </a:rPr>
              <a:t>testsRepository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apply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ClassCode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Developer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developer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testsRepository.testsExistFor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&amp;&amp;</a:t>
            </a:r>
            <a:b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developer.canModify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&amp;&amp;</a:t>
            </a:r>
            <a:b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code.isComplex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 ||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code.isUnreadable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startRefactoringOf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/>
              <a:t>The </a:t>
            </a:r>
            <a:r>
              <a:rPr lang="pl-PL" dirty="0" err="1"/>
              <a:t>size</a:t>
            </a:r>
            <a:r>
              <a:rPr lang="pl-PL" dirty="0"/>
              <a:t> </a:t>
            </a:r>
            <a:r>
              <a:rPr lang="pl-PL" dirty="0" err="1"/>
              <a:t>matters</a:t>
            </a:r>
            <a:r>
              <a:rPr lang="pl-PL" dirty="0"/>
              <a:t>!</a:t>
            </a:r>
            <a:endParaRPr lang="en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  <p:sp>
        <p:nvSpPr>
          <p:cNvPr id="13" name="Strzałka w dół 12"/>
          <p:cNvSpPr/>
          <p:nvPr/>
        </p:nvSpPr>
        <p:spPr>
          <a:xfrm rot="2866708">
            <a:off x="5107164" y="3414672"/>
            <a:ext cx="378042" cy="32403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708920" y="2579174"/>
            <a:ext cx="4036228" cy="131574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TestsRepository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660E7A"/>
                </a:solidFill>
                <a:latin typeface="Courier New" pitchFamily="49" charset="0"/>
                <a:cs typeface="Courier New" pitchFamily="49" charset="0"/>
              </a:rPr>
              <a:t>testsRepository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apply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ClassCode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Developer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developer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testsRepository</a:t>
            </a:r>
            <a:r>
              <a:rPr lang="pl-PL" sz="9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.testsExistFor</a:t>
            </a:r>
            <a:r>
              <a:rPr lang="pl-PL" sz="9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&amp;&amp;</a:t>
            </a:r>
            <a:br>
              <a:rPr lang="pl-PL" sz="9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developer.canModify</a:t>
            </a:r>
            <a:r>
              <a:rPr lang="pl-PL" sz="9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&amp;&amp;</a:t>
            </a:r>
            <a:r>
              <a:rPr lang="pl-PL" sz="9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code.canBeImproved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startRefactoringOf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trzałka w dół 9"/>
          <p:cNvSpPr/>
          <p:nvPr/>
        </p:nvSpPr>
        <p:spPr>
          <a:xfrm rot="18558419">
            <a:off x="2426948" y="2570047"/>
            <a:ext cx="378042" cy="32403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66710" y="3732591"/>
            <a:ext cx="4687822" cy="103874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CanStartRefactoringPredicate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660E7A"/>
                </a:solidFill>
                <a:latin typeface="Courier New" pitchFamily="49" charset="0"/>
                <a:cs typeface="Courier New" pitchFamily="49" charset="0"/>
              </a:rPr>
              <a:t>canStartRefactoringPredicate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apply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ClassCode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Developer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developer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canStartRefactoringPredicate.apply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developer)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startRefactoringOf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075080" y="4506314"/>
            <a:ext cx="29899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1500" b="1" dirty="0">
                <a:solidFill>
                  <a:schemeClr val="bg1"/>
                </a:solidFill>
              </a:rPr>
              <a:t>Single </a:t>
            </a:r>
            <a:r>
              <a:rPr lang="pl-PL" sz="1500" b="1" dirty="0" err="1">
                <a:solidFill>
                  <a:schemeClr val="bg1"/>
                </a:solidFill>
              </a:rPr>
              <a:t>Responsibility</a:t>
            </a:r>
            <a:r>
              <a:rPr lang="pl-PL" sz="1500" b="1" dirty="0">
                <a:solidFill>
                  <a:schemeClr val="bg1"/>
                </a:solidFill>
              </a:rPr>
              <a:t> </a:t>
            </a:r>
            <a:r>
              <a:rPr lang="pl-PL" sz="1500" b="1" dirty="0" err="1">
                <a:solidFill>
                  <a:schemeClr val="bg1"/>
                </a:solidFill>
              </a:rPr>
              <a:t>Principle</a:t>
            </a:r>
            <a:endParaRPr lang="pl-PL" sz="1500" b="1" dirty="0">
              <a:solidFill>
                <a:schemeClr val="bg1"/>
              </a:solidFill>
            </a:endParaRPr>
          </a:p>
        </p:txBody>
      </p:sp>
      <p:sp>
        <p:nvSpPr>
          <p:cNvPr id="18" name="Strzałka w dół 9"/>
          <p:cNvSpPr/>
          <p:nvPr/>
        </p:nvSpPr>
        <p:spPr>
          <a:xfrm rot="2587541">
            <a:off x="2519898" y="3430334"/>
            <a:ext cx="378042" cy="32403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r>
              <a:rPr lang="en" dirty="0"/>
              <a:t>Or And?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Or</a:t>
            </a:r>
          </a:p>
        </p:txBody>
      </p:sp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890719" y="1638405"/>
            <a:ext cx="2551019" cy="4847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code.isComplexOrUnreadable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doRefactoring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Or</a:t>
            </a:r>
          </a:p>
        </p:txBody>
      </p:sp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890719" y="1638405"/>
            <a:ext cx="2551019" cy="4847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code.isComplexOrUnreadable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doRefactoring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2635848" y="2471008"/>
            <a:ext cx="1999586" cy="4847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code.canBeImproved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doRefactoring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trzałka w dół 5"/>
          <p:cNvSpPr/>
          <p:nvPr/>
        </p:nvSpPr>
        <p:spPr>
          <a:xfrm>
            <a:off x="2837486" y="2051570"/>
            <a:ext cx="378042" cy="32403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And</a:t>
            </a: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890718" y="1638405"/>
            <a:ext cx="5101397" cy="4847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isRefactoringPossibleAndJustifiedPredicate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.apply(code, developer))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doRefactoring(code);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en" dirty="0"/>
              <a:t>Refactoring?</a:t>
            </a:r>
          </a:p>
        </p:txBody>
      </p:sp>
      <p:pic>
        <p:nvPicPr>
          <p:cNvPr id="5" name="Symbol zastępczy zawartości 4" descr="hard to understand 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7438" y="1735931"/>
            <a:ext cx="2143125" cy="2357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www.luxoft.com, @SebastianMalaca, letstalkaboutjava.blogspot.com</a:t>
            </a:r>
            <a:endParaRPr lang="pl-PL" noProof="0" dirty="0"/>
          </a:p>
        </p:txBody>
      </p:sp>
    </p:spTree>
    <p:extLst>
      <p:ext uri="{BB962C8B-B14F-4D97-AF65-F5344CB8AC3E}">
        <p14:creationId xmlns="" xmlns:p14="http://schemas.microsoft.com/office/powerpoint/2010/main" val="1594588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And</a:t>
            </a: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890718" y="1638405"/>
            <a:ext cx="5101397" cy="4847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isRefactoringPossibleAndJustifiedPredicate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.apply(code, developer))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doRefactoring(code);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025" name="Rectangle 1"/>
          <p:cNvSpPr>
            <a:spLocks noChangeArrowheads="1"/>
          </p:cNvSpPr>
          <p:nvPr/>
        </p:nvSpPr>
        <p:spPr bwMode="auto">
          <a:xfrm>
            <a:off x="2492896" y="2471008"/>
            <a:ext cx="4136389" cy="4847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canStartRefactoringPredicate</a:t>
            </a:r>
            <a:r>
              <a:rPr lang="pl-PL" sz="9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apply(code, developer))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doRefactoring(code);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trzałka w dół 5"/>
          <p:cNvSpPr/>
          <p:nvPr/>
        </p:nvSpPr>
        <p:spPr>
          <a:xfrm>
            <a:off x="3046471" y="2107361"/>
            <a:ext cx="378042" cy="32403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r>
              <a:rPr lang="pl-PL" dirty="0" err="1"/>
              <a:t>Method’s</a:t>
            </a:r>
            <a:r>
              <a:rPr lang="pl-PL" dirty="0"/>
              <a:t> </a:t>
            </a:r>
            <a:r>
              <a:rPr lang="pl-PL" dirty="0" err="1"/>
              <a:t>name</a:t>
            </a:r>
            <a:r>
              <a:rPr lang="pl-PL" dirty="0"/>
              <a:t> </a:t>
            </a:r>
            <a:r>
              <a:rPr lang="pl-PL" dirty="0" err="1"/>
              <a:t>makes</a:t>
            </a:r>
            <a:r>
              <a:rPr lang="pl-PL" dirty="0"/>
              <a:t> a </a:t>
            </a:r>
            <a:r>
              <a:rPr lang="pl-PL" dirty="0" err="1"/>
              <a:t>difference</a:t>
            </a:r>
            <a:endParaRPr lang="en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 err="1"/>
              <a:t>Method’s</a:t>
            </a:r>
            <a:r>
              <a:rPr lang="pl-PL" dirty="0"/>
              <a:t> </a:t>
            </a:r>
            <a:r>
              <a:rPr lang="pl-PL" dirty="0" err="1"/>
              <a:t>name</a:t>
            </a:r>
            <a:r>
              <a:rPr lang="pl-PL" dirty="0"/>
              <a:t> </a:t>
            </a:r>
            <a:r>
              <a:rPr lang="pl-PL" dirty="0" err="1"/>
              <a:t>makes</a:t>
            </a:r>
            <a:r>
              <a:rPr lang="pl-PL" dirty="0"/>
              <a:t> a </a:t>
            </a:r>
            <a:r>
              <a:rPr lang="pl-PL" dirty="0" err="1"/>
              <a:t>difference</a:t>
            </a:r>
            <a:endParaRPr lang="en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90719" y="1484226"/>
            <a:ext cx="2482090" cy="7617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refactoring.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setState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IN_PROGRESS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refactoring.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setState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(VERIFIED)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refactoring.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setState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(DONE)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endParaRPr lang="pl-PL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 err="1"/>
              <a:t>Method’s</a:t>
            </a:r>
            <a:r>
              <a:rPr lang="pl-PL" dirty="0"/>
              <a:t> </a:t>
            </a:r>
            <a:r>
              <a:rPr lang="pl-PL" dirty="0" err="1"/>
              <a:t>name</a:t>
            </a:r>
            <a:r>
              <a:rPr lang="pl-PL" dirty="0"/>
              <a:t> </a:t>
            </a:r>
            <a:r>
              <a:rPr lang="pl-PL" dirty="0" err="1"/>
              <a:t>makes</a:t>
            </a:r>
            <a:r>
              <a:rPr lang="pl-PL" dirty="0"/>
              <a:t> a </a:t>
            </a:r>
            <a:r>
              <a:rPr lang="pl-PL" dirty="0" err="1"/>
              <a:t>difference</a:t>
            </a:r>
            <a:endParaRPr lang="en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  <p:sp>
        <p:nvSpPr>
          <p:cNvPr id="178177" name="Rectangle 1"/>
          <p:cNvSpPr>
            <a:spLocks noChangeArrowheads="1"/>
          </p:cNvSpPr>
          <p:nvPr/>
        </p:nvSpPr>
        <p:spPr bwMode="auto">
          <a:xfrm>
            <a:off x="2567066" y="2713409"/>
            <a:ext cx="1723870" cy="7617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refactoring.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start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refactoring.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accepted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refactoring.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applied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90719" y="1484226"/>
            <a:ext cx="2482090" cy="7617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refactoring.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setState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IN_PROGRESS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refactoring.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setState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(VERIFIED)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refactoring.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setState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(DONE)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endParaRPr lang="pl-PL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trzałka w dół 5"/>
          <p:cNvSpPr/>
          <p:nvPr/>
        </p:nvSpPr>
        <p:spPr>
          <a:xfrm>
            <a:off x="2762926" y="2160286"/>
            <a:ext cx="378042" cy="478634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lvl="0"/>
            <a:r>
              <a:rPr lang="pl-PL" dirty="0" err="1"/>
              <a:t>Don’t</a:t>
            </a:r>
            <a:r>
              <a:rPr lang="pl-PL" dirty="0"/>
              <a:t> show </a:t>
            </a:r>
            <a:r>
              <a:rPr lang="pl-PL" dirty="0" err="1"/>
              <a:t>too</a:t>
            </a:r>
            <a:r>
              <a:rPr lang="pl-PL" dirty="0"/>
              <a:t> much</a:t>
            </a:r>
            <a:endParaRPr lang="en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/>
              <a:t>Law of Demeter</a:t>
            </a:r>
            <a:endParaRPr lang="en" dirty="0"/>
          </a:p>
        </p:txBody>
      </p:sp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395799" y="1570762"/>
            <a:ext cx="6066404" cy="7617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apply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ClassCode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code.getMethodByName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refactoring.getScope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()).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getCondition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RefactoringApplier.</a:t>
            </a:r>
            <a:r>
              <a:rPr lang="pl-PL" sz="900" i="1" dirty="0" err="1">
                <a:latin typeface="Courier New" pitchFamily="49" charset="0"/>
                <a:cs typeface="Courier New" pitchFamily="49" charset="0"/>
              </a:rPr>
              <a:t>applyRefactoringFor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/>
              <a:t>Law of Demeter</a:t>
            </a:r>
            <a:endParaRPr lang="en" dirty="0"/>
          </a:p>
        </p:txBody>
      </p:sp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395799" y="1544014"/>
            <a:ext cx="6066404" cy="7617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apply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ClassCode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code.getMethodByName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refactoring.getScope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()).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getCondition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RefactoringApplier.</a:t>
            </a:r>
            <a:r>
              <a:rPr lang="pl-PL" sz="900" i="1" dirty="0" err="1">
                <a:latin typeface="Courier New" pitchFamily="49" charset="0"/>
                <a:cs typeface="Courier New" pitchFamily="49" charset="0"/>
              </a:rPr>
              <a:t>applyRefactoringFor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1772816" y="2636053"/>
            <a:ext cx="4963538" cy="76174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apply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ClassCode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code.getConditionOf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refactoring.getScope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RefactoringApplier.</a:t>
            </a:r>
            <a:r>
              <a:rPr lang="pl-PL" sz="900" i="1" dirty="0" err="1">
                <a:latin typeface="Courier New" pitchFamily="49" charset="0"/>
                <a:cs typeface="Courier New" pitchFamily="49" charset="0"/>
              </a:rPr>
              <a:t>applyRefactoringFor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trzałka w dół 5"/>
          <p:cNvSpPr/>
          <p:nvPr/>
        </p:nvSpPr>
        <p:spPr>
          <a:xfrm>
            <a:off x="2426948" y="2255180"/>
            <a:ext cx="378042" cy="32403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/>
              <a:t>Tell, </a:t>
            </a:r>
            <a:r>
              <a:rPr lang="pl-PL" dirty="0" err="1"/>
              <a:t>don’t</a:t>
            </a:r>
            <a:r>
              <a:rPr lang="pl-PL" dirty="0"/>
              <a:t> </a:t>
            </a:r>
            <a:r>
              <a:rPr lang="pl-PL" dirty="0" err="1"/>
              <a:t>Ask</a:t>
            </a:r>
            <a:endParaRPr lang="en" dirty="0"/>
          </a:p>
        </p:txBody>
      </p:sp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395799" y="1544014"/>
            <a:ext cx="6066404" cy="7617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apply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ClassCode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code.getMethodByName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refactoring.getScope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()).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getCondition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RefactoringApplier.</a:t>
            </a:r>
            <a:r>
              <a:rPr lang="pl-PL" sz="900" i="1" dirty="0" err="1">
                <a:latin typeface="Courier New" pitchFamily="49" charset="0"/>
                <a:cs typeface="Courier New" pitchFamily="49" charset="0"/>
              </a:rPr>
              <a:t>applyRefactoringFor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1772816" y="2636053"/>
            <a:ext cx="4963538" cy="76174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apply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ClassCode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code.getConditionOf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refactoring.getScope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RefactoringApplier.</a:t>
            </a:r>
            <a:r>
              <a:rPr lang="pl-PL" sz="900" i="1" dirty="0" err="1">
                <a:latin typeface="Courier New" pitchFamily="49" charset="0"/>
                <a:cs typeface="Courier New" pitchFamily="49" charset="0"/>
              </a:rPr>
              <a:t>applyRefactoringFor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trzałka w dół 5"/>
          <p:cNvSpPr/>
          <p:nvPr/>
        </p:nvSpPr>
        <p:spPr>
          <a:xfrm>
            <a:off x="2426948" y="2255180"/>
            <a:ext cx="378042" cy="32403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17185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/>
              <a:t>Tell, </a:t>
            </a:r>
            <a:r>
              <a:rPr lang="pl-PL" dirty="0" err="1"/>
              <a:t>don’t</a:t>
            </a:r>
            <a:r>
              <a:rPr lang="pl-PL" dirty="0"/>
              <a:t> </a:t>
            </a:r>
            <a:r>
              <a:rPr lang="pl-PL" dirty="0" err="1"/>
              <a:t>Ask</a:t>
            </a:r>
            <a:endParaRPr lang="en" dirty="0"/>
          </a:p>
        </p:txBody>
      </p:sp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395799" y="1544014"/>
            <a:ext cx="6066404" cy="7617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apply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ClassCode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code.getMethodByName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refactoring.getScope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()).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getCondition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RefactoringApplier.</a:t>
            </a:r>
            <a:r>
              <a:rPr lang="pl-PL" sz="900" i="1" dirty="0" err="1">
                <a:latin typeface="Courier New" pitchFamily="49" charset="0"/>
                <a:cs typeface="Courier New" pitchFamily="49" charset="0"/>
              </a:rPr>
              <a:t>applyRefactoringFor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1772816" y="2636053"/>
            <a:ext cx="4963538" cy="76174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apply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ClassCode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code.getConditionOf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refactoring.getScope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RefactoringApplier.</a:t>
            </a:r>
            <a:r>
              <a:rPr lang="pl-PL" sz="900" i="1" dirty="0" err="1">
                <a:latin typeface="Courier New" pitchFamily="49" charset="0"/>
                <a:cs typeface="Courier New" pitchFamily="49" charset="0"/>
              </a:rPr>
              <a:t>applyRefactoringFor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trzałka w dół 5"/>
          <p:cNvSpPr/>
          <p:nvPr/>
        </p:nvSpPr>
        <p:spPr>
          <a:xfrm>
            <a:off x="2426948" y="2255180"/>
            <a:ext cx="378042" cy="32403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  <p:sp>
        <p:nvSpPr>
          <p:cNvPr id="10" name="Strzałka w dół 9"/>
          <p:cNvSpPr/>
          <p:nvPr/>
        </p:nvSpPr>
        <p:spPr>
          <a:xfrm>
            <a:off x="2708920" y="3344643"/>
            <a:ext cx="378042" cy="32403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72713" y="3728092"/>
            <a:ext cx="4274247" cy="4847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apply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ClassCode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code.apply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7958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/>
              <a:t>Tell, </a:t>
            </a:r>
            <a:r>
              <a:rPr lang="pl-PL" dirty="0" err="1"/>
              <a:t>don’t</a:t>
            </a:r>
            <a:r>
              <a:rPr lang="pl-PL" dirty="0"/>
              <a:t> </a:t>
            </a:r>
            <a:r>
              <a:rPr lang="pl-PL" dirty="0" err="1"/>
              <a:t>Ask</a:t>
            </a:r>
            <a:endParaRPr lang="en" dirty="0"/>
          </a:p>
        </p:txBody>
      </p:sp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395799" y="1544014"/>
            <a:ext cx="6066404" cy="7617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apply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ClassCode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code.getMethodByName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refactoring.getScope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()).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getCondition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RefactoringApplier.</a:t>
            </a:r>
            <a:r>
              <a:rPr lang="pl-PL" sz="900" i="1" dirty="0" err="1">
                <a:latin typeface="Courier New" pitchFamily="49" charset="0"/>
                <a:cs typeface="Courier New" pitchFamily="49" charset="0"/>
              </a:rPr>
              <a:t>applyRefactoringFor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1772816" y="2636053"/>
            <a:ext cx="4963538" cy="76174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apply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ClassCode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code.getConditionOf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refactoring.getScope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RefactoringApplier.</a:t>
            </a:r>
            <a:r>
              <a:rPr lang="pl-PL" sz="900" i="1" dirty="0" err="1">
                <a:latin typeface="Courier New" pitchFamily="49" charset="0"/>
                <a:cs typeface="Courier New" pitchFamily="49" charset="0"/>
              </a:rPr>
              <a:t>applyRefactoringFor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condition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trzałka w dół 5"/>
          <p:cNvSpPr/>
          <p:nvPr/>
        </p:nvSpPr>
        <p:spPr>
          <a:xfrm>
            <a:off x="2426948" y="2255180"/>
            <a:ext cx="378042" cy="32403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  <p:sp>
        <p:nvSpPr>
          <p:cNvPr id="10" name="Strzałka w dół 9"/>
          <p:cNvSpPr/>
          <p:nvPr/>
        </p:nvSpPr>
        <p:spPr>
          <a:xfrm>
            <a:off x="2708920" y="3344643"/>
            <a:ext cx="378042" cy="32403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72713" y="3728092"/>
            <a:ext cx="4274247" cy="4847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apply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ClassCode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code.apply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 rot="20712520">
            <a:off x="1130282" y="2053714"/>
            <a:ext cx="4489423" cy="9787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3200" b="1" dirty="0" err="1">
                <a:solidFill>
                  <a:schemeClr val="tx1"/>
                </a:solidFill>
              </a:rPr>
              <a:t>Asking</a:t>
            </a:r>
            <a:r>
              <a:rPr lang="pl-PL" sz="3200" b="1" dirty="0">
                <a:solidFill>
                  <a:schemeClr val="tx1"/>
                </a:solidFill>
              </a:rPr>
              <a:t> </a:t>
            </a:r>
            <a:r>
              <a:rPr lang="pl-PL" sz="3200" b="1" dirty="0" err="1">
                <a:solidFill>
                  <a:schemeClr val="tx1"/>
                </a:solidFill>
              </a:rPr>
              <a:t>many</a:t>
            </a:r>
            <a:r>
              <a:rPr lang="pl-PL" sz="3200" b="1" dirty="0">
                <a:solidFill>
                  <a:schemeClr val="tx1"/>
                </a:solidFill>
              </a:rPr>
              <a:t> </a:t>
            </a:r>
            <a:r>
              <a:rPr lang="pl-PL" sz="3200" b="1" dirty="0" err="1">
                <a:solidFill>
                  <a:schemeClr val="tx1"/>
                </a:solidFill>
              </a:rPr>
              <a:t>objects</a:t>
            </a:r>
            <a:r>
              <a:rPr lang="pl-PL" sz="3200" b="1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="" xmlns:p14="http://schemas.microsoft.com/office/powerpoint/2010/main" val="962409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en" dirty="0"/>
              <a:t>Refactoring?</a:t>
            </a:r>
          </a:p>
        </p:txBody>
      </p:sp>
      <p:pic>
        <p:nvPicPr>
          <p:cNvPr id="5" name="Symbol zastępczy zawartości 4" descr="hard to understand 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7438" y="1735931"/>
            <a:ext cx="2143125" cy="2357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www.luxoft.com, @SebastianMalaca, letstalkaboutjava.blogspot.com</a:t>
            </a:r>
            <a:endParaRPr lang="pl-PL" noProof="0" dirty="0"/>
          </a:p>
        </p:txBody>
      </p:sp>
      <p:sp>
        <p:nvSpPr>
          <p:cNvPr id="8" name="TextBox 7"/>
          <p:cNvSpPr txBox="1"/>
          <p:nvPr/>
        </p:nvSpPr>
        <p:spPr>
          <a:xfrm rot="1145623">
            <a:off x="1203438" y="2551927"/>
            <a:ext cx="5204084" cy="6532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50" dirty="0">
                <a:solidFill>
                  <a:srgbClr val="FF0000"/>
                </a:solidFill>
                <a:latin typeface="Arial Black" panose="020B0A04020102020204" pitchFamily="34" charset="0"/>
              </a:rPr>
              <a:t>SMALL CHANGES</a:t>
            </a:r>
          </a:p>
        </p:txBody>
      </p:sp>
    </p:spTree>
    <p:extLst>
      <p:ext uri="{BB962C8B-B14F-4D97-AF65-F5344CB8AC3E}">
        <p14:creationId xmlns="" xmlns:p14="http://schemas.microsoft.com/office/powerpoint/2010/main" val="3554620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lvl="0"/>
            <a:r>
              <a:rPr lang="pl-PL" dirty="0"/>
              <a:t>Too much </a:t>
            </a:r>
            <a:r>
              <a:rPr lang="pl-PL" dirty="0" err="1"/>
              <a:t>is</a:t>
            </a:r>
            <a:r>
              <a:rPr lang="pl-PL" dirty="0"/>
              <a:t>… </a:t>
            </a:r>
            <a:r>
              <a:rPr lang="pl-PL" dirty="0" err="1"/>
              <a:t>too</a:t>
            </a:r>
            <a:r>
              <a:rPr lang="pl-PL" dirty="0"/>
              <a:t> much</a:t>
            </a:r>
            <a:endParaRPr lang="en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/>
              <a:t>Too much </a:t>
            </a:r>
            <a:r>
              <a:rPr lang="pl-PL" dirty="0" err="1"/>
              <a:t>is</a:t>
            </a:r>
            <a:r>
              <a:rPr lang="pl-PL" dirty="0"/>
              <a:t>… </a:t>
            </a:r>
            <a:r>
              <a:rPr lang="pl-PL" dirty="0" err="1"/>
              <a:t>too</a:t>
            </a:r>
            <a:r>
              <a:rPr lang="pl-PL" dirty="0"/>
              <a:t> much</a:t>
            </a:r>
            <a:endParaRPr lang="en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88640" y="1414977"/>
            <a:ext cx="4343177" cy="9002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History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store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Author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author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RefactoringType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Scope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scope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RefactoringJustification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justification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Date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today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i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pl-PL" sz="900" i="1" dirty="0" err="1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some</a:t>
            </a:r>
            <a:r>
              <a:rPr lang="pl-PL" sz="900" i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i="1" dirty="0" err="1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i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i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l-PL" sz="900" i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/>
              <a:t>Too much </a:t>
            </a:r>
            <a:r>
              <a:rPr lang="pl-PL" dirty="0" err="1"/>
              <a:t>is</a:t>
            </a:r>
            <a:r>
              <a:rPr lang="pl-PL" dirty="0"/>
              <a:t>… </a:t>
            </a:r>
            <a:r>
              <a:rPr lang="pl-PL" dirty="0" err="1"/>
              <a:t>too</a:t>
            </a:r>
            <a:r>
              <a:rPr lang="pl-PL" dirty="0"/>
              <a:t> much</a:t>
            </a:r>
            <a:endParaRPr lang="en" dirty="0"/>
          </a:p>
        </p:txBody>
      </p:sp>
      <p:sp>
        <p:nvSpPr>
          <p:cNvPr id="157697" name="Rectangle 1"/>
          <p:cNvSpPr>
            <a:spLocks noChangeArrowheads="1"/>
          </p:cNvSpPr>
          <p:nvPr/>
        </p:nvSpPr>
        <p:spPr bwMode="auto">
          <a:xfrm>
            <a:off x="1844824" y="2681592"/>
            <a:ext cx="2895664" cy="6232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History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store(</a:t>
            </a:r>
            <a:r>
              <a:rPr lang="en-US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Delta delta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i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// some code</a:t>
            </a:r>
            <a:br>
              <a:rPr lang="pl-PL" sz="900" i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l-PL" sz="900" i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88640" y="1414977"/>
            <a:ext cx="4343177" cy="9002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History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store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Author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author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RefactoringType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Scope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scope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RefactoringJustification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justification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Date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today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i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pl-PL" sz="900" i="1" dirty="0" err="1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some</a:t>
            </a:r>
            <a:r>
              <a:rPr lang="pl-PL" sz="900" i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i="1" dirty="0" err="1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code</a:t>
            </a:r>
            <a:r>
              <a:rPr lang="pl-PL" sz="900" i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i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l-PL" sz="900" i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trzałka w dół 5"/>
          <p:cNvSpPr/>
          <p:nvPr/>
        </p:nvSpPr>
        <p:spPr>
          <a:xfrm>
            <a:off x="2237927" y="2237609"/>
            <a:ext cx="378042" cy="32403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</p:spTree>
    <p:extLst>
      <p:ext uri="{BB962C8B-B14F-4D97-AF65-F5344CB8AC3E}">
        <p14:creationId xmlns="" xmlns:p14="http://schemas.microsoft.com/office/powerpoint/2010/main" val="780341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r>
              <a:rPr lang="pl-PL" dirty="0" err="1"/>
              <a:t>Input</a:t>
            </a:r>
            <a:r>
              <a:rPr lang="pl-PL" dirty="0"/>
              <a:t> &amp; </a:t>
            </a:r>
            <a:r>
              <a:rPr lang="pl-PL" dirty="0" err="1"/>
              <a:t>Output</a:t>
            </a:r>
            <a:endParaRPr lang="en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 err="1"/>
              <a:t>Input</a:t>
            </a:r>
            <a:r>
              <a:rPr lang="pl-PL" dirty="0"/>
              <a:t> &amp; </a:t>
            </a:r>
            <a:r>
              <a:rPr lang="pl-PL" dirty="0" err="1"/>
              <a:t>Output</a:t>
            </a:r>
            <a:endParaRPr lang="en" dirty="0"/>
          </a:p>
        </p:txBody>
      </p:sp>
      <p:sp>
        <p:nvSpPr>
          <p:cNvPr id="159745" name="Rectangle 1"/>
          <p:cNvSpPr>
            <a:spLocks noChangeArrowheads="1"/>
          </p:cNvSpPr>
          <p:nvPr/>
        </p:nvSpPr>
        <p:spPr bwMode="auto">
          <a:xfrm>
            <a:off x="458670" y="1445900"/>
            <a:ext cx="5170326" cy="13157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verify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Change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change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change.getRefactoring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();</a:t>
            </a:r>
            <a:b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ClassCode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affectedCode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change.getAffectedCode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();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CodeUnit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codeUnit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pl-PL" sz="900" b="1" dirty="0" err="1">
                <a:solidFill>
                  <a:srgbClr val="660E7A"/>
                </a:solidFill>
                <a:latin typeface="Courier New" pitchFamily="49" charset="0"/>
                <a:cs typeface="Courier New" pitchFamily="49" charset="0"/>
              </a:rPr>
              <a:t>codeBaseRepository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.findCodeUnitFor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affectedCode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codeUnit.applyRefactoringFor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affectedCode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 err="1">
                <a:solidFill>
                  <a:srgbClr val="660E7A"/>
                </a:solidFill>
                <a:latin typeface="Courier New" pitchFamily="49" charset="0"/>
                <a:cs typeface="Courier New" pitchFamily="49" charset="0"/>
              </a:rPr>
              <a:t>testsExecutor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.runFor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codeUnit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 err="1"/>
              <a:t>Input</a:t>
            </a:r>
            <a:r>
              <a:rPr lang="pl-PL" dirty="0"/>
              <a:t> &amp; </a:t>
            </a:r>
            <a:r>
              <a:rPr lang="pl-PL" dirty="0" err="1"/>
              <a:t>Output</a:t>
            </a:r>
            <a:endParaRPr lang="en" dirty="0"/>
          </a:p>
        </p:txBody>
      </p:sp>
      <p:sp>
        <p:nvSpPr>
          <p:cNvPr id="159745" name="Rectangle 1"/>
          <p:cNvSpPr>
            <a:spLocks noChangeArrowheads="1"/>
          </p:cNvSpPr>
          <p:nvPr/>
        </p:nvSpPr>
        <p:spPr bwMode="auto">
          <a:xfrm>
            <a:off x="458670" y="1445900"/>
            <a:ext cx="5170326" cy="13157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verify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Change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change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change.getRefactoring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();</a:t>
            </a:r>
            <a:b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ClassCode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affectedCode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change.getAffectedCode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();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CodeUnit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codeUnit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pl-PL" sz="900" b="1" dirty="0" err="1">
                <a:solidFill>
                  <a:srgbClr val="660E7A"/>
                </a:solidFill>
                <a:latin typeface="Courier New" pitchFamily="49" charset="0"/>
                <a:cs typeface="Courier New" pitchFamily="49" charset="0"/>
              </a:rPr>
              <a:t>codeBaseRepository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.findCodeUnitFor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affectedCode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codeUnit.applyRefactoringFor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affectedCode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 err="1">
                <a:solidFill>
                  <a:srgbClr val="660E7A"/>
                </a:solidFill>
                <a:latin typeface="Courier New" pitchFamily="49" charset="0"/>
                <a:cs typeface="Courier New" pitchFamily="49" charset="0"/>
              </a:rPr>
              <a:t>testsExecutor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.runFor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codeUnit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1340768" y="3154485"/>
            <a:ext cx="5170326" cy="117724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verify(Change change)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ClassCode affectedCode = change.getAffectedCode();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CodeUnit codeUnit = </a:t>
            </a:r>
            <a:r>
              <a:rPr lang="pl-PL" sz="900" b="1" dirty="0">
                <a:solidFill>
                  <a:srgbClr val="660E7A"/>
                </a:solidFill>
                <a:latin typeface="Courier New" pitchFamily="49" charset="0"/>
                <a:cs typeface="Courier New" pitchFamily="49" charset="0"/>
              </a:rPr>
              <a:t>codeBaseRepository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.findCodeUnitFor(affectedCode);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codeUnit.apply(</a:t>
            </a:r>
            <a:r>
              <a:rPr lang="pl-PL" sz="9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change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>
                <a:solidFill>
                  <a:srgbClr val="660E7A"/>
                </a:solidFill>
                <a:latin typeface="Courier New" pitchFamily="49" charset="0"/>
                <a:cs typeface="Courier New" pitchFamily="49" charset="0"/>
              </a:rPr>
              <a:t>testsExecutor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.runFor(codeUnit);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trzałka w dół 5"/>
          <p:cNvSpPr/>
          <p:nvPr/>
        </p:nvSpPr>
        <p:spPr>
          <a:xfrm>
            <a:off x="2060848" y="2739909"/>
            <a:ext cx="378042" cy="32403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lvl="0"/>
            <a:r>
              <a:rPr lang="en" dirty="0"/>
              <a:t>(</a:t>
            </a:r>
            <a:r>
              <a:rPr lang="pl-PL" dirty="0"/>
              <a:t>not </a:t>
            </a:r>
            <a:r>
              <a:rPr lang="pl-PL" dirty="0" err="1"/>
              <a:t>so</a:t>
            </a:r>
            <a:r>
              <a:rPr lang="en" dirty="0"/>
              <a:t>)</a:t>
            </a:r>
            <a:r>
              <a:rPr lang="pl-PL" dirty="0"/>
              <a:t> </a:t>
            </a:r>
            <a:r>
              <a:rPr lang="pl-PL" dirty="0" err="1"/>
              <a:t>easy</a:t>
            </a:r>
            <a:r>
              <a:rPr lang="pl-PL" dirty="0"/>
              <a:t> choice</a:t>
            </a:r>
            <a:endParaRPr lang="en" dirty="0"/>
          </a:p>
        </p:txBody>
      </p:sp>
    </p:spTree>
    <p:extLst>
      <p:ext uri="{BB962C8B-B14F-4D97-AF65-F5344CB8AC3E}">
        <p14:creationId xmlns="" xmlns:p14="http://schemas.microsoft.com/office/powerpoint/2010/main" val="15298305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(</a:t>
            </a:r>
            <a:r>
              <a:rPr lang="pl-PL" dirty="0"/>
              <a:t>not </a:t>
            </a:r>
            <a:r>
              <a:rPr lang="pl-PL" dirty="0" err="1"/>
              <a:t>so</a:t>
            </a:r>
            <a:r>
              <a:rPr lang="en" dirty="0"/>
              <a:t>)</a:t>
            </a:r>
            <a:r>
              <a:rPr lang="pl-PL" dirty="0"/>
              <a:t> </a:t>
            </a:r>
            <a:r>
              <a:rPr lang="pl-PL" dirty="0" err="1"/>
              <a:t>easy</a:t>
            </a:r>
            <a:r>
              <a:rPr lang="pl-PL" dirty="0"/>
              <a:t> choice</a:t>
            </a:r>
            <a:endParaRPr lang="en" dirty="0"/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296652" y="1326346"/>
            <a:ext cx="4687822" cy="27007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triggerRefactoringProcessing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switch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refactoring.state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())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DEFINED: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moveToInProgressState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IN_PROGRESS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: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createChangeFor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TO_VERIFY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: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verifyChangeFor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VERIFIED: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applyChangeFrom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992512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(</a:t>
            </a:r>
            <a:r>
              <a:rPr lang="pl-PL" dirty="0"/>
              <a:t>not </a:t>
            </a:r>
            <a:r>
              <a:rPr lang="pl-PL" dirty="0" err="1"/>
              <a:t>so</a:t>
            </a:r>
            <a:r>
              <a:rPr lang="en" dirty="0"/>
              <a:t>)</a:t>
            </a:r>
            <a:r>
              <a:rPr lang="pl-PL" dirty="0"/>
              <a:t> </a:t>
            </a:r>
            <a:r>
              <a:rPr lang="pl-PL" dirty="0" err="1"/>
              <a:t>easy</a:t>
            </a:r>
            <a:r>
              <a:rPr lang="pl-PL" dirty="0"/>
              <a:t> choice</a:t>
            </a:r>
            <a:endParaRPr lang="en" dirty="0"/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188640" y="1253981"/>
            <a:ext cx="3735638" cy="21159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7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7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7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triggerRefactoringProcessing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){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7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switch</a:t>
            </a:r>
            <a:r>
              <a:rPr lang="pl-PL" sz="7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refactoring.state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()) {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7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pl-PL" sz="7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DEFINED: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moveToInProgressState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pl-PL" sz="7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7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pl-PL" sz="7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IN_PROGRESS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: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createChangeFor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pl-PL" sz="7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7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pl-PL" sz="7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TO_VERIFY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: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verifyChangeFor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pl-PL" sz="7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7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pl-PL" sz="7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VERIFIED: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applyChangeFrom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pl-PL" sz="7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04664" y="3228097"/>
            <a:ext cx="6318702" cy="131574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Map&lt;RefactoringState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RefactoringTriggerStrategy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pl-PL" sz="900" b="1" dirty="0" err="1">
                <a:solidFill>
                  <a:srgbClr val="660E7A"/>
                </a:solidFill>
                <a:latin typeface="Courier New" pitchFamily="49" charset="0"/>
                <a:cs typeface="Courier New" pitchFamily="49" charset="0"/>
              </a:rPr>
              <a:t>strategies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RefactoringTrigger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Map&lt;RefactoringState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RefactoringTriggerStrategy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strategies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.</a:t>
            </a:r>
            <a:r>
              <a:rPr lang="pl-PL" sz="900" b="1" dirty="0" err="1">
                <a:solidFill>
                  <a:srgbClr val="660E7A"/>
                </a:solidFill>
                <a:latin typeface="Courier New" pitchFamily="49" charset="0"/>
                <a:cs typeface="Courier New" pitchFamily="49" charset="0"/>
              </a:rPr>
              <a:t>strategies</a:t>
            </a:r>
            <a:r>
              <a:rPr lang="pl-PL" sz="900" b="1" dirty="0">
                <a:solidFill>
                  <a:srgbClr val="660E7A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strategies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triggerRefactoringProcessing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 err="1">
                <a:solidFill>
                  <a:srgbClr val="660E7A"/>
                </a:solidFill>
                <a:latin typeface="Courier New" pitchFamily="49" charset="0"/>
                <a:cs typeface="Courier New" pitchFamily="49" charset="0"/>
              </a:rPr>
              <a:t>strategies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.get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refactoring.state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()).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triggerFor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  <p:sp>
        <p:nvSpPr>
          <p:cNvPr id="8" name="Strzałka w dół 7"/>
          <p:cNvSpPr/>
          <p:nvPr/>
        </p:nvSpPr>
        <p:spPr>
          <a:xfrm>
            <a:off x="3374994" y="2930988"/>
            <a:ext cx="378042" cy="32403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</p:spTree>
    <p:extLst>
      <p:ext uri="{BB962C8B-B14F-4D97-AF65-F5344CB8AC3E}">
        <p14:creationId xmlns="" xmlns:p14="http://schemas.microsoft.com/office/powerpoint/2010/main" val="3311444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(</a:t>
            </a:r>
            <a:r>
              <a:rPr lang="pl-PL" dirty="0"/>
              <a:t>not </a:t>
            </a:r>
            <a:r>
              <a:rPr lang="pl-PL" dirty="0" err="1"/>
              <a:t>so</a:t>
            </a:r>
            <a:r>
              <a:rPr lang="en" dirty="0"/>
              <a:t>)</a:t>
            </a:r>
            <a:r>
              <a:rPr lang="pl-PL" dirty="0"/>
              <a:t> </a:t>
            </a:r>
            <a:r>
              <a:rPr lang="pl-PL" dirty="0" err="1"/>
              <a:t>easy</a:t>
            </a:r>
            <a:r>
              <a:rPr lang="pl-PL" dirty="0"/>
              <a:t> choice</a:t>
            </a:r>
            <a:endParaRPr lang="en" dirty="0"/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188640" y="1253981"/>
            <a:ext cx="3735638" cy="21159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7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7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7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triggerRefactoringProcessing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){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7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switch</a:t>
            </a:r>
            <a:r>
              <a:rPr lang="pl-PL" sz="7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refactoring.state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()) {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7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pl-PL" sz="7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DEFINED: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moveToInProgressState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pl-PL" sz="7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7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pl-PL" sz="7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IN_PROGRESS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: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createChangeFor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pl-PL" sz="7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7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pl-PL" sz="7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TO_VERIFY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: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verifyChangeFor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pl-PL" sz="7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pl-PL" sz="7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pl-PL" sz="7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VERIFIED: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applyChangeFrom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7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pl-PL" sz="7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lang="pl-PL" sz="7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pl-PL" sz="700" dirty="0">
                <a:latin typeface="Courier New" pitchFamily="49" charset="0"/>
                <a:cs typeface="Courier New" pitchFamily="49" charset="0"/>
              </a:rPr>
            </a:br>
            <a:r>
              <a:rPr lang="pl-PL" sz="7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04664" y="3228097"/>
            <a:ext cx="6318702" cy="131574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Map&lt;RefactoringState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RefactoringTriggerStrategy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pl-PL" sz="900" b="1" dirty="0" err="1">
                <a:solidFill>
                  <a:srgbClr val="660E7A"/>
                </a:solidFill>
                <a:latin typeface="Courier New" pitchFamily="49" charset="0"/>
                <a:cs typeface="Courier New" pitchFamily="49" charset="0"/>
              </a:rPr>
              <a:t>strategies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RefactoringTrigger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Map&lt;RefactoringState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RefactoringTriggerStrategy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strategies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.</a:t>
            </a:r>
            <a:r>
              <a:rPr lang="pl-PL" sz="900" b="1" dirty="0" err="1">
                <a:solidFill>
                  <a:srgbClr val="660E7A"/>
                </a:solidFill>
                <a:latin typeface="Courier New" pitchFamily="49" charset="0"/>
                <a:cs typeface="Courier New" pitchFamily="49" charset="0"/>
              </a:rPr>
              <a:t>strategies</a:t>
            </a:r>
            <a:r>
              <a:rPr lang="pl-PL" sz="900" b="1" dirty="0">
                <a:solidFill>
                  <a:srgbClr val="660E7A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strategies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/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pl-PL" sz="9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9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triggerRefactoringProcessing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){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900" b="1" dirty="0" err="1">
                <a:solidFill>
                  <a:srgbClr val="660E7A"/>
                </a:solidFill>
                <a:latin typeface="Courier New" pitchFamily="49" charset="0"/>
                <a:cs typeface="Courier New" pitchFamily="49" charset="0"/>
              </a:rPr>
              <a:t>strategies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.get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refactoring.state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()).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triggerFor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900" dirty="0" err="1">
                <a:latin typeface="Courier New" pitchFamily="49" charset="0"/>
                <a:cs typeface="Courier New" pitchFamily="49" charset="0"/>
              </a:rPr>
              <a:t>refactoring</a:t>
            </a:r>
            <a:r>
              <a:rPr lang="pl-PL" sz="9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pl-PL" sz="900" dirty="0">
                <a:latin typeface="Courier New" pitchFamily="49" charset="0"/>
                <a:cs typeface="Courier New" pitchFamily="49" charset="0"/>
              </a:rPr>
            </a:br>
            <a:r>
              <a:rPr lang="pl-PL" sz="900" dirty="0">
                <a:latin typeface="Courier New" pitchFamily="49" charset="0"/>
                <a:cs typeface="Courier New" pitchFamily="49" charset="0"/>
              </a:rPr>
              <a:t>}</a:t>
            </a:r>
            <a:endParaRPr lang="pl-PL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  <p:sp>
        <p:nvSpPr>
          <p:cNvPr id="8" name="Strzałka w dół 7"/>
          <p:cNvSpPr/>
          <p:nvPr/>
        </p:nvSpPr>
        <p:spPr>
          <a:xfrm>
            <a:off x="3374994" y="2930988"/>
            <a:ext cx="378042" cy="32403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  <p:sp>
        <p:nvSpPr>
          <p:cNvPr id="10" name="pole tekstowe 9"/>
          <p:cNvSpPr txBox="1"/>
          <p:nvPr/>
        </p:nvSpPr>
        <p:spPr>
          <a:xfrm rot="20712520">
            <a:off x="748607" y="2645488"/>
            <a:ext cx="4530122" cy="5355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3200" b="1" dirty="0" err="1">
                <a:solidFill>
                  <a:schemeClr val="tx1"/>
                </a:solidFill>
              </a:rPr>
              <a:t>State</a:t>
            </a:r>
            <a:r>
              <a:rPr lang="pl-PL" sz="3200" b="1" dirty="0">
                <a:solidFill>
                  <a:schemeClr val="tx1"/>
                </a:solidFill>
              </a:rPr>
              <a:t> </a:t>
            </a:r>
            <a:r>
              <a:rPr lang="pl-PL" sz="3200" b="1" dirty="0" err="1">
                <a:solidFill>
                  <a:schemeClr val="tx1"/>
                </a:solidFill>
              </a:rPr>
              <a:t>Pattern</a:t>
            </a:r>
            <a:r>
              <a:rPr lang="pl-PL" sz="3200" b="1" dirty="0">
                <a:solidFill>
                  <a:schemeClr val="tx1"/>
                </a:solidFill>
              </a:rPr>
              <a:t> </a:t>
            </a:r>
            <a:r>
              <a:rPr lang="pl-PL" sz="3200" b="1" dirty="0" err="1">
                <a:solidFill>
                  <a:schemeClr val="tx1"/>
                </a:solidFill>
              </a:rPr>
              <a:t>maybe</a:t>
            </a:r>
            <a:r>
              <a:rPr lang="pl-PL" sz="32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147238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en" dirty="0"/>
              <a:t>Refactoring?</a:t>
            </a:r>
          </a:p>
        </p:txBody>
      </p:sp>
      <p:pic>
        <p:nvPicPr>
          <p:cNvPr id="5" name="Symbol zastępczy zawartości 4" descr="hard to understand 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7438" y="1735931"/>
            <a:ext cx="2143125" cy="2357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www.luxoft.com, @SebastianMalaca, letstalkaboutjava.blogspot.com</a:t>
            </a:r>
            <a:endParaRPr lang="pl-PL" noProof="0" dirty="0"/>
          </a:p>
        </p:txBody>
      </p:sp>
      <p:sp>
        <p:nvSpPr>
          <p:cNvPr id="2" name="TextBox 1"/>
          <p:cNvSpPr txBox="1"/>
          <p:nvPr/>
        </p:nvSpPr>
        <p:spPr>
          <a:xfrm rot="1145623">
            <a:off x="1203438" y="2551927"/>
            <a:ext cx="5204084" cy="6532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5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SMALL CHANGES</a:t>
            </a:r>
          </a:p>
        </p:txBody>
      </p:sp>
      <p:sp>
        <p:nvSpPr>
          <p:cNvPr id="8" name="TextBox 7"/>
          <p:cNvSpPr txBox="1"/>
          <p:nvPr/>
        </p:nvSpPr>
        <p:spPr>
          <a:xfrm rot="21261462">
            <a:off x="931264" y="2438688"/>
            <a:ext cx="5076673" cy="7155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rgbClr val="FF0000"/>
                </a:solidFill>
                <a:latin typeface="Arial Black" panose="020B0A04020102020204" pitchFamily="34" charset="0"/>
              </a:rPr>
              <a:t>NO CHANGES!!!</a:t>
            </a:r>
          </a:p>
        </p:txBody>
      </p:sp>
    </p:spTree>
    <p:extLst>
      <p:ext uri="{BB962C8B-B14F-4D97-AF65-F5344CB8AC3E}">
        <p14:creationId xmlns="" xmlns:p14="http://schemas.microsoft.com/office/powerpoint/2010/main" val="1485127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lvl="0"/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want to </a:t>
            </a:r>
            <a:r>
              <a:rPr lang="pl-PL" dirty="0" err="1"/>
              <a:t>know</a:t>
            </a:r>
            <a:r>
              <a:rPr lang="pl-PL" dirty="0"/>
              <a:t> </a:t>
            </a:r>
            <a:r>
              <a:rPr lang="pl-PL" dirty="0" err="1"/>
              <a:t>too</a:t>
            </a:r>
            <a:r>
              <a:rPr lang="pl-PL" dirty="0"/>
              <a:t> much…</a:t>
            </a:r>
            <a:endParaRPr lang="en" dirty="0"/>
          </a:p>
        </p:txBody>
      </p:sp>
    </p:spTree>
    <p:extLst>
      <p:ext uri="{BB962C8B-B14F-4D97-AF65-F5344CB8AC3E}">
        <p14:creationId xmlns="" xmlns:p14="http://schemas.microsoft.com/office/powerpoint/2010/main" val="4533359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want to </a:t>
            </a:r>
            <a:r>
              <a:rPr lang="pl-PL" dirty="0" err="1"/>
              <a:t>know</a:t>
            </a:r>
            <a:r>
              <a:rPr lang="pl-PL" dirty="0"/>
              <a:t> </a:t>
            </a:r>
            <a:r>
              <a:rPr lang="pl-PL" dirty="0" err="1"/>
              <a:t>too</a:t>
            </a:r>
            <a:r>
              <a:rPr lang="pl-PL" dirty="0"/>
              <a:t> much…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8640" y="1360244"/>
            <a:ext cx="5186035" cy="17851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triggerProcessingChangeOf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processRefactoring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Improvement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 {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processImprovement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Improvement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Growth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processGrowth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Growth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UnsuportedChangeException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0383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want to </a:t>
            </a:r>
            <a:r>
              <a:rPr lang="pl-PL" dirty="0" err="1"/>
              <a:t>know</a:t>
            </a:r>
            <a:r>
              <a:rPr lang="pl-PL" dirty="0"/>
              <a:t> </a:t>
            </a:r>
            <a:r>
              <a:rPr lang="pl-PL" dirty="0" err="1"/>
              <a:t>too</a:t>
            </a:r>
            <a:r>
              <a:rPr lang="pl-PL" dirty="0"/>
              <a:t> much…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8640" y="1360244"/>
            <a:ext cx="5186035" cy="17851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triggerProcessingChangeOf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processRefactoring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Improvement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 {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processImprovement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Improvement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Growth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processGrowth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Growth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UnsuportedChangeException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6355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want to </a:t>
            </a:r>
            <a:r>
              <a:rPr lang="pl-PL" dirty="0" err="1"/>
              <a:t>know</a:t>
            </a:r>
            <a:r>
              <a:rPr lang="pl-PL" dirty="0"/>
              <a:t> </a:t>
            </a:r>
            <a:r>
              <a:rPr lang="pl-PL" dirty="0" err="1"/>
              <a:t>too</a:t>
            </a:r>
            <a:r>
              <a:rPr lang="pl-PL" dirty="0"/>
              <a:t> much…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8640" y="1360244"/>
            <a:ext cx="5186035" cy="17851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triggerProcessingChangeOf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processRefactoring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Improvement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 {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processImprovement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Improvement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Growth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processGrowth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Growth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UnsuportedChangeException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800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want to </a:t>
            </a:r>
            <a:r>
              <a:rPr lang="pl-PL" dirty="0" err="1"/>
              <a:t>know</a:t>
            </a:r>
            <a:r>
              <a:rPr lang="pl-PL" dirty="0"/>
              <a:t> </a:t>
            </a:r>
            <a:r>
              <a:rPr lang="pl-PL" dirty="0" err="1"/>
              <a:t>too</a:t>
            </a:r>
            <a:r>
              <a:rPr lang="pl-PL" dirty="0"/>
              <a:t> much…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8840" y="3435846"/>
            <a:ext cx="4665060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triggerProcessingChangeOf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change.accept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ChangeProcessor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8640" y="1360244"/>
            <a:ext cx="5186035" cy="17851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triggerProcessingChangeOf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processRefactoring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Improvement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 {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processImprovement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Improvement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Growth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processGrowth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Growth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pl-PL" altLang="pl-PL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UnsuportedChangeException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trzałka w dół 7"/>
          <p:cNvSpPr/>
          <p:nvPr/>
        </p:nvSpPr>
        <p:spPr>
          <a:xfrm>
            <a:off x="3789040" y="3095228"/>
            <a:ext cx="378042" cy="340618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</p:spTree>
    <p:extLst>
      <p:ext uri="{BB962C8B-B14F-4D97-AF65-F5344CB8AC3E}">
        <p14:creationId xmlns="" xmlns:p14="http://schemas.microsoft.com/office/powerpoint/2010/main" val="277375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want to </a:t>
            </a:r>
            <a:r>
              <a:rPr lang="pl-PL" dirty="0" err="1"/>
              <a:t>know</a:t>
            </a:r>
            <a:r>
              <a:rPr lang="pl-PL" dirty="0"/>
              <a:t> </a:t>
            </a:r>
            <a:r>
              <a:rPr lang="pl-PL" dirty="0" err="1"/>
              <a:t>too</a:t>
            </a:r>
            <a:r>
              <a:rPr lang="pl-PL" dirty="0"/>
              <a:t> much…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8640" y="1256195"/>
            <a:ext cx="4665060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triggerProcessingChangeOf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change.accept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ChangeProcessor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8361" y="1995446"/>
            <a:ext cx="2735044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Visitator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visitator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197112" y="2016274"/>
            <a:ext cx="3010761" cy="7848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Visitator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kumimoji="0" lang="pl-PL" alt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Improvement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improvement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(Growth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growth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trzałka w dół 7"/>
          <p:cNvSpPr/>
          <p:nvPr/>
        </p:nvSpPr>
        <p:spPr>
          <a:xfrm>
            <a:off x="2896238" y="1671410"/>
            <a:ext cx="378042" cy="32403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</p:spTree>
    <p:extLst>
      <p:ext uri="{BB962C8B-B14F-4D97-AF65-F5344CB8AC3E}">
        <p14:creationId xmlns="" xmlns:p14="http://schemas.microsoft.com/office/powerpoint/2010/main" val="3153826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want to </a:t>
            </a:r>
            <a:r>
              <a:rPr lang="pl-PL" dirty="0" err="1"/>
              <a:t>know</a:t>
            </a:r>
            <a:r>
              <a:rPr lang="pl-PL" dirty="0"/>
              <a:t> </a:t>
            </a:r>
            <a:r>
              <a:rPr lang="pl-PL" dirty="0" err="1"/>
              <a:t>too</a:t>
            </a:r>
            <a:r>
              <a:rPr lang="pl-PL" dirty="0"/>
              <a:t> much…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8640" y="1256195"/>
            <a:ext cx="4665060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triggerProcessingChangeOf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change.accept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ChangeProcessor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8361" y="1995446"/>
            <a:ext cx="2735044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Visitator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visitator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197112" y="2016274"/>
            <a:ext cx="3010761" cy="7848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Visitator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Improvement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improvement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Growth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growth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trzałka w dół 7"/>
          <p:cNvSpPr/>
          <p:nvPr/>
        </p:nvSpPr>
        <p:spPr>
          <a:xfrm>
            <a:off x="2896238" y="1671410"/>
            <a:ext cx="378042" cy="32403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23477" y="2734697"/>
            <a:ext cx="3700052" cy="216982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ChangeProcessor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Visitator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pl-PL" altLang="pl-PL" sz="9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kumimoji="0" lang="pl-PL" altLang="pl-PL" sz="9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some</a:t>
            </a:r>
            <a:r>
              <a:rPr kumimoji="0" lang="pl-PL" altLang="pl-PL" sz="9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9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pl-PL" altLang="pl-PL" sz="9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Improvement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improvement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pl-PL" altLang="pl-PL" sz="9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kumimoji="0" lang="pl-PL" altLang="pl-PL" sz="9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some</a:t>
            </a:r>
            <a:r>
              <a:rPr kumimoji="0" lang="pl-PL" altLang="pl-PL" sz="9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9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pl-PL" altLang="pl-PL" sz="9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Growth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growth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pl-PL" altLang="pl-PL" sz="9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kumimoji="0" lang="pl-PL" altLang="pl-PL" sz="9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some</a:t>
            </a:r>
            <a:r>
              <a:rPr kumimoji="0" lang="pl-PL" altLang="pl-PL" sz="9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kumimoji="0" lang="pl-PL" altLang="pl-PL" sz="9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pl-PL" altLang="pl-PL" sz="9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Strzałka w dół 7"/>
          <p:cNvSpPr/>
          <p:nvPr/>
        </p:nvSpPr>
        <p:spPr>
          <a:xfrm rot="2894482">
            <a:off x="4513472" y="2685714"/>
            <a:ext cx="378042" cy="32403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</p:spTree>
    <p:extLst>
      <p:ext uri="{BB962C8B-B14F-4D97-AF65-F5344CB8AC3E}">
        <p14:creationId xmlns="" xmlns:p14="http://schemas.microsoft.com/office/powerpoint/2010/main" val="666947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lvl="0"/>
            <a:r>
              <a:rPr lang="pl-PL" dirty="0"/>
              <a:t>Far </a:t>
            </a:r>
            <a:r>
              <a:rPr lang="pl-PL" dirty="0" err="1"/>
              <a:t>too</a:t>
            </a:r>
            <a:r>
              <a:rPr lang="pl-PL" dirty="0"/>
              <a:t> much…</a:t>
            </a:r>
            <a:endParaRPr lang="en" dirty="0"/>
          </a:p>
        </p:txBody>
      </p:sp>
    </p:spTree>
    <p:extLst>
      <p:ext uri="{BB962C8B-B14F-4D97-AF65-F5344CB8AC3E}">
        <p14:creationId xmlns="" xmlns:p14="http://schemas.microsoft.com/office/powerpoint/2010/main" val="10344057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Far </a:t>
            </a:r>
            <a:r>
              <a:rPr lang="pl-PL" dirty="0" err="1"/>
              <a:t>too</a:t>
            </a:r>
            <a:r>
              <a:rPr lang="pl-PL" dirty="0"/>
              <a:t> much…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4664" y="1347614"/>
            <a:ext cx="3355406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applyToCode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createPullRequestWith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doCodeReviewOf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mergeToTheMaster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43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Far </a:t>
            </a:r>
            <a:r>
              <a:rPr lang="pl-PL" dirty="0" err="1"/>
              <a:t>too</a:t>
            </a:r>
            <a:r>
              <a:rPr lang="pl-PL" dirty="0"/>
              <a:t> much…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4664" y="1347614"/>
            <a:ext cx="3355406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applyToCode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createPullRequestWith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altLang="pl-PL" sz="9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doCodeReviewOf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altLang="pl-PL" sz="9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mergeToTheMaster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altLang="pl-PL" sz="9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8564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en" dirty="0"/>
              <a:t>Refactoring?</a:t>
            </a:r>
          </a:p>
        </p:txBody>
      </p:sp>
      <p:pic>
        <p:nvPicPr>
          <p:cNvPr id="5" name="Symbol zastępczy zawartości 4" descr="hard to understand 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7438" y="1735931"/>
            <a:ext cx="2143125" cy="2357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www.luxoft.com, @SebastianMalaca, letstalkaboutjava.blogspot.com</a:t>
            </a:r>
            <a:endParaRPr lang="pl-PL" noProof="0" dirty="0"/>
          </a:p>
        </p:txBody>
      </p:sp>
      <p:sp>
        <p:nvSpPr>
          <p:cNvPr id="2" name="TextBox 1"/>
          <p:cNvSpPr txBox="1"/>
          <p:nvPr/>
        </p:nvSpPr>
        <p:spPr>
          <a:xfrm rot="1145623">
            <a:off x="1203438" y="2551927"/>
            <a:ext cx="5204084" cy="6532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5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SMALL CHANGES</a:t>
            </a:r>
          </a:p>
        </p:txBody>
      </p:sp>
      <p:sp>
        <p:nvSpPr>
          <p:cNvPr id="8" name="TextBox 7"/>
          <p:cNvSpPr txBox="1"/>
          <p:nvPr/>
        </p:nvSpPr>
        <p:spPr>
          <a:xfrm rot="21261462">
            <a:off x="1342445" y="2449588"/>
            <a:ext cx="4664493" cy="6532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5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NO CHANGES!!!</a:t>
            </a:r>
          </a:p>
        </p:txBody>
      </p:sp>
      <p:sp>
        <p:nvSpPr>
          <p:cNvPr id="9" name="TextBox 8"/>
          <p:cNvSpPr txBox="1"/>
          <p:nvPr/>
        </p:nvSpPr>
        <p:spPr>
          <a:xfrm rot="392024">
            <a:off x="1192703" y="3134914"/>
            <a:ext cx="4707584" cy="7155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rgbClr val="FF0000"/>
                </a:solidFill>
                <a:latin typeface="Arial Black" panose="020B0A04020102020204" pitchFamily="34" charset="0"/>
              </a:rPr>
              <a:t>READABILITY</a:t>
            </a:r>
          </a:p>
        </p:txBody>
      </p:sp>
    </p:spTree>
    <p:extLst>
      <p:ext uri="{BB962C8B-B14F-4D97-AF65-F5344CB8AC3E}">
        <p14:creationId xmlns="" xmlns:p14="http://schemas.microsoft.com/office/powerpoint/2010/main" val="869684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Far </a:t>
            </a:r>
            <a:r>
              <a:rPr lang="pl-PL" dirty="0" err="1"/>
              <a:t>too</a:t>
            </a:r>
            <a:r>
              <a:rPr lang="pl-PL" dirty="0"/>
              <a:t> much…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4664" y="1347614"/>
            <a:ext cx="3355406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applyToCode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createPullRequestWith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altLang="pl-PL" sz="9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doCodeReviewOf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altLang="pl-PL" sz="9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mergeToTheMaster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altLang="pl-PL" sz="9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12976" y="2393092"/>
            <a:ext cx="3079689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RefactoringProcessor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trzałka w dół 7"/>
          <p:cNvSpPr/>
          <p:nvPr/>
        </p:nvSpPr>
        <p:spPr>
          <a:xfrm>
            <a:off x="3239980" y="2108926"/>
            <a:ext cx="378042" cy="32403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</p:spTree>
    <p:extLst>
      <p:ext uri="{BB962C8B-B14F-4D97-AF65-F5344CB8AC3E}">
        <p14:creationId xmlns="" xmlns:p14="http://schemas.microsoft.com/office/powerpoint/2010/main" val="1666464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Far </a:t>
            </a:r>
            <a:r>
              <a:rPr lang="pl-PL" dirty="0" err="1"/>
              <a:t>too</a:t>
            </a:r>
            <a:r>
              <a:rPr lang="pl-PL" dirty="0"/>
              <a:t> much…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4664" y="1347614"/>
            <a:ext cx="3355406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applyToCode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createPullRequestWith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altLang="pl-PL" sz="9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doCodeReviewOf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altLang="pl-PL" sz="9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mergeToTheMaster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altLang="pl-PL" sz="9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12976" y="2393092"/>
            <a:ext cx="3079689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RefactoringProcessor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trzałka w dół 7"/>
          <p:cNvSpPr/>
          <p:nvPr/>
        </p:nvSpPr>
        <p:spPr>
          <a:xfrm>
            <a:off x="3239980" y="2108926"/>
            <a:ext cx="378042" cy="32403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0648" y="3069674"/>
            <a:ext cx="5078634" cy="7848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CodeRefactoringProcessor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RefactoringProcessor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applyToCode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trzałka w dół 7"/>
          <p:cNvSpPr/>
          <p:nvPr/>
        </p:nvSpPr>
        <p:spPr>
          <a:xfrm>
            <a:off x="5085184" y="2823281"/>
            <a:ext cx="378042" cy="32403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</p:spTree>
    <p:extLst>
      <p:ext uri="{BB962C8B-B14F-4D97-AF65-F5344CB8AC3E}">
        <p14:creationId xmlns="" xmlns:p14="http://schemas.microsoft.com/office/powerpoint/2010/main" val="2470287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Far </a:t>
            </a:r>
            <a:r>
              <a:rPr lang="pl-PL" dirty="0" err="1"/>
              <a:t>too</a:t>
            </a:r>
            <a:r>
              <a:rPr lang="pl-PL" dirty="0"/>
              <a:t> much…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4664" y="1347614"/>
            <a:ext cx="3355406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applyToCode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createPullRequestWith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altLang="pl-PL" sz="9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doCodeReviewOf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altLang="pl-PL" sz="9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mergeToTheMaster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altLang="pl-PL" sz="9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12976" y="2393092"/>
            <a:ext cx="3079689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RefactoringProcessor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trzałka w dół 7"/>
          <p:cNvSpPr/>
          <p:nvPr/>
        </p:nvSpPr>
        <p:spPr>
          <a:xfrm>
            <a:off x="3239980" y="2108926"/>
            <a:ext cx="378042" cy="32403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0648" y="3069674"/>
            <a:ext cx="5078634" cy="7848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CodeRefactoringProcessor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RefactoringProcessor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applyToCode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trzałka w dół 7"/>
          <p:cNvSpPr/>
          <p:nvPr/>
        </p:nvSpPr>
        <p:spPr>
          <a:xfrm>
            <a:off x="5085184" y="2823281"/>
            <a:ext cx="378042" cy="32403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72816" y="3854504"/>
            <a:ext cx="4802918" cy="1200329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PullRequestProcessor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RefactoringProcessor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final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RefactoringProcessor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processor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pl-PL" altLang="pl-PL" sz="9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processor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.process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createPullRequestWith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refactoring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703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r>
              <a:rPr lang="en" dirty="0"/>
              <a:t>TL; DR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TL; DR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 err="1"/>
              <a:t>Introduce</a:t>
            </a:r>
            <a:r>
              <a:rPr lang="pl-PL" dirty="0"/>
              <a:t> </a:t>
            </a:r>
            <a:r>
              <a:rPr lang="pl-PL" dirty="0" err="1"/>
              <a:t>private</a:t>
            </a:r>
            <a:r>
              <a:rPr lang="pl-PL" dirty="0"/>
              <a:t> </a:t>
            </a:r>
            <a:r>
              <a:rPr lang="pl-PL" dirty="0" err="1"/>
              <a:t>methods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 err="1"/>
              <a:t>Extract</a:t>
            </a:r>
            <a:r>
              <a:rPr lang="pl-PL" dirty="0"/>
              <a:t> </a:t>
            </a:r>
            <a:r>
              <a:rPr lang="pl-PL" dirty="0" err="1"/>
              <a:t>parts</a:t>
            </a:r>
            <a:r>
              <a:rPr lang="pl-PL" dirty="0"/>
              <a:t> of the </a:t>
            </a:r>
            <a:r>
              <a:rPr lang="pl-PL" dirty="0" err="1"/>
              <a:t>code</a:t>
            </a:r>
            <a:r>
              <a:rPr lang="pl-PL" dirty="0"/>
              <a:t> </a:t>
            </a:r>
            <a:r>
              <a:rPr lang="pl-PL" dirty="0" err="1"/>
              <a:t>organized</a:t>
            </a:r>
            <a:r>
              <a:rPr lang="pl-PL" dirty="0"/>
              <a:t> </a:t>
            </a:r>
            <a:r>
              <a:rPr lang="pl-PL" dirty="0" err="1"/>
              <a:t>around</a:t>
            </a:r>
            <a:r>
              <a:rPr lang="pl-PL" dirty="0"/>
              <a:t> </a:t>
            </a:r>
            <a:r>
              <a:rPr lang="pl-PL" dirty="0" err="1"/>
              <a:t>dependencies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 err="1"/>
              <a:t>Conditions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 err="1"/>
              <a:t>Switches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Single </a:t>
            </a:r>
            <a:r>
              <a:rPr lang="pl-PL" b="1" dirty="0" err="1">
                <a:solidFill>
                  <a:schemeClr val="accent6">
                    <a:lumMod val="75000"/>
                  </a:schemeClr>
                </a:solidFill>
              </a:rPr>
              <a:t>Responsibility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accent6">
                    <a:lumMod val="75000"/>
                  </a:schemeClr>
                </a:solidFill>
              </a:rPr>
              <a:t>Principle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pl-PL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www.luxoft.com, @SebastianMalaca, letstalkaboutjava.blogspot.com</a:t>
            </a:r>
            <a:endParaRPr lang="pl-PL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lvl="0"/>
            <a:r>
              <a:rPr lang="en-US" dirty="0"/>
              <a:t>What was served?</a:t>
            </a:r>
            <a:endParaRPr lang="en" dirty="0"/>
          </a:p>
        </p:txBody>
      </p:sp>
    </p:spTree>
    <p:extLst>
      <p:ext uri="{BB962C8B-B14F-4D97-AF65-F5344CB8AC3E}">
        <p14:creationId xmlns="" xmlns:p14="http://schemas.microsoft.com/office/powerpoint/2010/main" val="31873441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What was served?</a:t>
            </a:r>
            <a:endParaRPr lang="en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What is Refactoring?</a:t>
            </a:r>
          </a:p>
          <a:p>
            <a:pPr marL="411501" lvl="1" indent="-257175">
              <a:buFont typeface="+mj-lt"/>
              <a:buAutoNum type="arabicPeriod"/>
            </a:pPr>
            <a:r>
              <a:rPr lang="en-US" dirty="0"/>
              <a:t>Small changes</a:t>
            </a:r>
          </a:p>
          <a:p>
            <a:pPr marL="411501" lvl="1" indent="-257175">
              <a:buFont typeface="+mj-lt"/>
              <a:buAutoNum type="arabicPeriod"/>
            </a:pPr>
            <a:r>
              <a:rPr lang="en-US" dirty="0"/>
              <a:t>No changes!!!</a:t>
            </a:r>
          </a:p>
          <a:p>
            <a:pPr marL="411501" lvl="1" indent="-257175">
              <a:buFont typeface="+mj-lt"/>
              <a:buAutoNum type="arabicPeriod"/>
            </a:pPr>
            <a:r>
              <a:rPr lang="en-US" dirty="0"/>
              <a:t>Readability</a:t>
            </a:r>
            <a:endParaRPr lang="pl-PL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www.luxoft.com, @SebastianMalaca, letstalkaboutjava.blogspot.com</a:t>
            </a:r>
            <a:endParaRPr lang="pl-PL" noProof="0" dirty="0"/>
          </a:p>
        </p:txBody>
      </p:sp>
    </p:spTree>
    <p:extLst>
      <p:ext uri="{BB962C8B-B14F-4D97-AF65-F5344CB8AC3E}">
        <p14:creationId xmlns="" xmlns:p14="http://schemas.microsoft.com/office/powerpoint/2010/main" val="4131173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What was served?</a:t>
            </a:r>
            <a:endParaRPr lang="en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pl-PL" dirty="0"/>
              <a:t>What is Refactoring?</a:t>
            </a:r>
          </a:p>
          <a:p>
            <a:pPr marL="257175" indent="-257175">
              <a:buFont typeface="+mj-lt"/>
              <a:buAutoNum type="arabicPeriod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Is it worth the effort?</a:t>
            </a:r>
          </a:p>
          <a:p>
            <a:pPr marL="411501" lvl="1" indent="-257175">
              <a:buFont typeface="+mj-lt"/>
              <a:buAutoNum type="arabicPeriod"/>
            </a:pPr>
            <a:r>
              <a:rPr lang="en-US" dirty="0"/>
              <a:t>It's not expensive</a:t>
            </a:r>
          </a:p>
          <a:p>
            <a:pPr marL="411501" lvl="1" indent="-257175">
              <a:buFont typeface="+mj-lt"/>
              <a:buAutoNum type="arabicPeriod"/>
            </a:pPr>
            <a:r>
              <a:rPr lang="en-US" dirty="0"/>
              <a:t>It's for any kind of project</a:t>
            </a:r>
            <a:endParaRPr lang="pl-PL" dirty="0"/>
          </a:p>
          <a:p>
            <a:pPr marL="257175" indent="-257175">
              <a:buFont typeface="+mj-lt"/>
              <a:buAutoNum type="arabicPeriod"/>
            </a:pPr>
            <a:endParaRPr lang="pl-PL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www.luxoft.com, @SebastianMalaca, letstalkaboutjava.blogspot.com</a:t>
            </a:r>
            <a:endParaRPr lang="pl-PL" noProof="0" dirty="0"/>
          </a:p>
        </p:txBody>
      </p:sp>
    </p:spTree>
    <p:extLst>
      <p:ext uri="{BB962C8B-B14F-4D97-AF65-F5344CB8AC3E}">
        <p14:creationId xmlns="" xmlns:p14="http://schemas.microsoft.com/office/powerpoint/2010/main" val="2635042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What was served?</a:t>
            </a:r>
            <a:endParaRPr lang="en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pl-PL" dirty="0"/>
              <a:t>What is Refactoring?</a:t>
            </a:r>
          </a:p>
          <a:p>
            <a:pPr marL="257175" indent="-257175">
              <a:buFont typeface="+mj-lt"/>
              <a:buAutoNum type="arabicPeriod"/>
            </a:pPr>
            <a:r>
              <a:rPr lang="en-US" dirty="0"/>
              <a:t>Is it worth the effort?</a:t>
            </a:r>
            <a:endParaRPr lang="pl-PL" dirty="0"/>
          </a:p>
          <a:p>
            <a:pPr marL="257175" indent="-257175">
              <a:buFont typeface="+mj-lt"/>
              <a:buAutoNum type="arabicPeriod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What you should know about Refactoring?</a:t>
            </a:r>
          </a:p>
          <a:p>
            <a:pPr marL="411501" lvl="1" indent="-257175">
              <a:buFont typeface="+mj-lt"/>
              <a:buAutoNum type="arabicPeriod"/>
            </a:pPr>
            <a:r>
              <a:rPr lang="en-US" dirty="0"/>
              <a:t>Refactoring vs. Redesign</a:t>
            </a:r>
          </a:p>
          <a:p>
            <a:pPr marL="411501" lvl="1" indent="-257175">
              <a:buFont typeface="+mj-lt"/>
              <a:buAutoNum type="arabicPeriod"/>
            </a:pPr>
            <a:r>
              <a:rPr lang="en-US" dirty="0"/>
              <a:t>Stay safe!</a:t>
            </a:r>
          </a:p>
          <a:p>
            <a:pPr marL="411501" lvl="1" indent="-257175">
              <a:buFont typeface="+mj-lt"/>
              <a:buAutoNum type="arabicPeriod"/>
            </a:pPr>
            <a:r>
              <a:rPr lang="en-US" dirty="0"/>
              <a:t>You have to know when to stop!</a:t>
            </a:r>
            <a:endParaRPr lang="pl-PL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www.luxoft.com, @SebastianMalaca, letstalkaboutjava.blogspot.com</a:t>
            </a:r>
            <a:endParaRPr lang="pl-PL" noProof="0" dirty="0"/>
          </a:p>
        </p:txBody>
      </p:sp>
    </p:spTree>
    <p:extLst>
      <p:ext uri="{BB962C8B-B14F-4D97-AF65-F5344CB8AC3E}">
        <p14:creationId xmlns="" xmlns:p14="http://schemas.microsoft.com/office/powerpoint/2010/main" val="60837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What was served?</a:t>
            </a:r>
            <a:endParaRPr lang="en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pl-PL" dirty="0"/>
              <a:t>What is Refactoring?</a:t>
            </a:r>
          </a:p>
          <a:p>
            <a:pPr marL="257175" indent="-257175">
              <a:buFont typeface="+mj-lt"/>
              <a:buAutoNum type="arabicPeriod"/>
            </a:pPr>
            <a:r>
              <a:rPr lang="en-US" dirty="0"/>
              <a:t>Is it worth the effort?</a:t>
            </a:r>
            <a:endParaRPr lang="pl-PL" dirty="0"/>
          </a:p>
          <a:p>
            <a:pPr marL="257175" indent="-257175">
              <a:buFont typeface="+mj-lt"/>
              <a:buAutoNum type="arabicPeriod"/>
            </a:pPr>
            <a:r>
              <a:rPr lang="en-US" dirty="0"/>
              <a:t>What you should know about Refactoring?</a:t>
            </a:r>
          </a:p>
          <a:p>
            <a:pPr marL="257175" indent="-257175">
              <a:buFont typeface="+mj-lt"/>
              <a:buAutoNum type="arabicPeriod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How?</a:t>
            </a: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www.luxoft.com, @SebastianMalaca, letstalkaboutjava.blogspot.com</a:t>
            </a:r>
            <a:endParaRPr lang="pl-PL" noProof="0" dirty="0"/>
          </a:p>
        </p:txBody>
      </p:sp>
    </p:spTree>
    <p:extLst>
      <p:ext uri="{BB962C8B-B14F-4D97-AF65-F5344CB8AC3E}">
        <p14:creationId xmlns="" xmlns:p14="http://schemas.microsoft.com/office/powerpoint/2010/main" val="803116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marL="257175" indent="-257175"/>
            <a:r>
              <a:rPr lang="en-US" dirty="0"/>
              <a:t>Is it worth the effort?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8" y="1943102"/>
            <a:ext cx="2143125" cy="1943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www.luxoft.com, @SebastianMalaca, letstalkaboutjava.blogspot.com</a:t>
            </a:r>
            <a:endParaRPr lang="pl-PL" noProof="0" dirty="0"/>
          </a:p>
        </p:txBody>
      </p:sp>
    </p:spTree>
    <p:extLst>
      <p:ext uri="{BB962C8B-B14F-4D97-AF65-F5344CB8AC3E}">
        <p14:creationId xmlns="" xmlns:p14="http://schemas.microsoft.com/office/powerpoint/2010/main" val="1948717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30555"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en" dirty="0"/>
              <a:t>Always leave the campground cleaner than you found it.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" dirty="0"/>
              <a:t>Boy Scouts </a:t>
            </a:r>
            <a:r>
              <a:rPr lang="pl-PL" dirty="0"/>
              <a:t>R</a:t>
            </a:r>
            <a:r>
              <a:rPr lang="en" dirty="0"/>
              <a:t>ule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refactor-all-the-thin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832" y="1663486"/>
            <a:ext cx="3019518" cy="1811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refactor-all-the-thin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832" y="1289066"/>
            <a:ext cx="3019518" cy="2560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www.luxoft.com, @SebastianMalaca, letstalkaboutjava.blogspot.com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776" y="954171"/>
            <a:ext cx="3975086" cy="29857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65941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Is it worth the effort?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www.luxoft.com, @SebastianMalaca, letstalkaboutjava.blogspot.com</a:t>
            </a:r>
            <a:endParaRPr lang="pl-PL" noProof="0" dirty="0"/>
          </a:p>
        </p:txBody>
      </p:sp>
      <p:sp>
        <p:nvSpPr>
          <p:cNvPr id="7" name="Symbol zastępczy zawartości 5"/>
          <p:cNvSpPr>
            <a:spLocks noGrp="1"/>
          </p:cNvSpPr>
          <p:nvPr>
            <p:ph idx="1"/>
          </p:nvPr>
        </p:nvSpPr>
        <p:spPr>
          <a:xfrm>
            <a:off x="856581" y="1714500"/>
            <a:ext cx="5144840" cy="2400300"/>
          </a:xfrm>
        </p:spPr>
        <p:txBody>
          <a:bodyPr>
            <a:norm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It's expensive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-&gt; Small changes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-&gt; Habit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744239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blica 16x9">
  <a:themeElements>
    <a:clrScheme name="Tablica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lang="pl-PL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lang="pl-PL"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office-ppt-template-044</Template>
  <TotalTime>1198</TotalTime>
  <Words>1345</Words>
  <Application>Microsoft Office PowerPoint</Application>
  <PresentationFormat>Niestandardowy</PresentationFormat>
  <Paragraphs>295</Paragraphs>
  <Slides>83</Slides>
  <Notes>71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83</vt:i4>
      </vt:variant>
    </vt:vector>
  </HeadingPairs>
  <TitlesOfParts>
    <vt:vector size="84" baseType="lpstr">
      <vt:lpstr>Tablica 16x9</vt:lpstr>
      <vt:lpstr>Refactoring hacked</vt:lpstr>
      <vt:lpstr>Who am I?</vt:lpstr>
      <vt:lpstr>What's in the Menu?</vt:lpstr>
      <vt:lpstr>What is Refactoring?</vt:lpstr>
      <vt:lpstr>What is Refactoring?</vt:lpstr>
      <vt:lpstr>What is Refactoring?</vt:lpstr>
      <vt:lpstr>What is Refactoring?</vt:lpstr>
      <vt:lpstr>Is it worth the effort?</vt:lpstr>
      <vt:lpstr>Is it worth the effort?</vt:lpstr>
      <vt:lpstr>Is it worth the effort?</vt:lpstr>
      <vt:lpstr>Is it worth the effort?</vt:lpstr>
      <vt:lpstr>Refactoring vs. Redesign</vt:lpstr>
      <vt:lpstr>Refactoring vs. Redesign</vt:lpstr>
      <vt:lpstr>Stay safe!</vt:lpstr>
      <vt:lpstr>Stay safe!</vt:lpstr>
      <vt:lpstr>Stay safe!</vt:lpstr>
      <vt:lpstr>Stay safe!</vt:lpstr>
      <vt:lpstr>You have to know when to stop!</vt:lpstr>
      <vt:lpstr>Slajd 19</vt:lpstr>
      <vt:lpstr>You have to know when to stop</vt:lpstr>
      <vt:lpstr>You have to know when to stop</vt:lpstr>
      <vt:lpstr>You have to know when to stop</vt:lpstr>
      <vt:lpstr>You have to know when to stop</vt:lpstr>
      <vt:lpstr>You have to know when to stop</vt:lpstr>
      <vt:lpstr>Slajd 25</vt:lpstr>
      <vt:lpstr>It’s worth to know patterns</vt:lpstr>
      <vt:lpstr>It’s worth to know patterns</vt:lpstr>
      <vt:lpstr>Gimme the name! </vt:lpstr>
      <vt:lpstr>Let's take a look at the code!</vt:lpstr>
      <vt:lpstr>There’s only a small condition…</vt:lpstr>
      <vt:lpstr>Less dependencies</vt:lpstr>
      <vt:lpstr>Less dependencies</vt:lpstr>
      <vt:lpstr>The size matters!</vt:lpstr>
      <vt:lpstr>The size matters!</vt:lpstr>
      <vt:lpstr>The size matters!</vt:lpstr>
      <vt:lpstr>Or And?</vt:lpstr>
      <vt:lpstr>Or</vt:lpstr>
      <vt:lpstr>Or</vt:lpstr>
      <vt:lpstr>And</vt:lpstr>
      <vt:lpstr>And</vt:lpstr>
      <vt:lpstr>Method’s name makes a difference</vt:lpstr>
      <vt:lpstr>Method’s name makes a difference</vt:lpstr>
      <vt:lpstr>Method’s name makes a difference</vt:lpstr>
      <vt:lpstr>Don’t show too much</vt:lpstr>
      <vt:lpstr>Law of Demeter</vt:lpstr>
      <vt:lpstr>Law of Demeter</vt:lpstr>
      <vt:lpstr>Tell, don’t Ask</vt:lpstr>
      <vt:lpstr>Tell, don’t Ask</vt:lpstr>
      <vt:lpstr>Tell, don’t Ask</vt:lpstr>
      <vt:lpstr>Too much is… too much</vt:lpstr>
      <vt:lpstr>Too much is… too much</vt:lpstr>
      <vt:lpstr>Too much is… too much</vt:lpstr>
      <vt:lpstr>Input &amp; Output</vt:lpstr>
      <vt:lpstr>Input &amp; Output</vt:lpstr>
      <vt:lpstr>Input &amp; Output</vt:lpstr>
      <vt:lpstr>(not so) easy choice</vt:lpstr>
      <vt:lpstr>(not so) easy choice</vt:lpstr>
      <vt:lpstr>(not so) easy choice</vt:lpstr>
      <vt:lpstr>(not so) easy choice</vt:lpstr>
      <vt:lpstr>When you want to know too much…</vt:lpstr>
      <vt:lpstr>When you want to know too much…</vt:lpstr>
      <vt:lpstr>When you want to know too much…</vt:lpstr>
      <vt:lpstr>When you want to know too much…</vt:lpstr>
      <vt:lpstr>When you want to know too much…</vt:lpstr>
      <vt:lpstr>When you want to know too much…</vt:lpstr>
      <vt:lpstr>When you want to know too much…</vt:lpstr>
      <vt:lpstr>Far too much…</vt:lpstr>
      <vt:lpstr>Far too much…</vt:lpstr>
      <vt:lpstr>Far too much…</vt:lpstr>
      <vt:lpstr>Far too much…</vt:lpstr>
      <vt:lpstr>Far too much…</vt:lpstr>
      <vt:lpstr>Far too much…</vt:lpstr>
      <vt:lpstr>TL; DR</vt:lpstr>
      <vt:lpstr>TL; DR</vt:lpstr>
      <vt:lpstr>What was served?</vt:lpstr>
      <vt:lpstr>What was served?</vt:lpstr>
      <vt:lpstr>What was served?</vt:lpstr>
      <vt:lpstr>What was served?</vt:lpstr>
      <vt:lpstr>What was served?</vt:lpstr>
      <vt:lpstr>  Always leave the campground cleaner than you found it.</vt:lpstr>
      <vt:lpstr>Slajd 81</vt:lpstr>
      <vt:lpstr>Slajd 82</vt:lpstr>
      <vt:lpstr>Slajd 83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  </dc:title>
  <cp:lastModifiedBy>ab13</cp:lastModifiedBy>
  <cp:revision>426</cp:revision>
  <dcterms:modified xsi:type="dcterms:W3CDTF">2016-10-30T13:33:57Z</dcterms:modified>
</cp:coreProperties>
</file>