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256" r:id="rId2"/>
    <p:sldId id="258" r:id="rId3"/>
    <p:sldId id="322" r:id="rId4"/>
    <p:sldId id="324" r:id="rId5"/>
    <p:sldId id="261" r:id="rId6"/>
    <p:sldId id="289" r:id="rId7"/>
    <p:sldId id="293" r:id="rId8"/>
    <p:sldId id="298" r:id="rId9"/>
    <p:sldId id="299" r:id="rId10"/>
    <p:sldId id="300" r:id="rId11"/>
    <p:sldId id="278" r:id="rId12"/>
    <p:sldId id="269" r:id="rId13"/>
    <p:sldId id="271" r:id="rId14"/>
    <p:sldId id="272" r:id="rId15"/>
    <p:sldId id="279" r:id="rId16"/>
    <p:sldId id="339" r:id="rId17"/>
    <p:sldId id="340" r:id="rId18"/>
    <p:sldId id="287" r:id="rId19"/>
    <p:sldId id="314" r:id="rId20"/>
    <p:sldId id="328" r:id="rId21"/>
    <p:sldId id="329" r:id="rId22"/>
    <p:sldId id="330" r:id="rId23"/>
    <p:sldId id="327" r:id="rId24"/>
    <p:sldId id="326" r:id="rId25"/>
    <p:sldId id="331" r:id="rId26"/>
    <p:sldId id="332" r:id="rId27"/>
    <p:sldId id="333" r:id="rId28"/>
    <p:sldId id="334" r:id="rId29"/>
    <p:sldId id="335" r:id="rId30"/>
    <p:sldId id="338" r:id="rId31"/>
    <p:sldId id="336" r:id="rId32"/>
    <p:sldId id="325" r:id="rId33"/>
    <p:sldId id="265" r:id="rId34"/>
    <p:sldId id="266" r:id="rId35"/>
    <p:sldId id="267" r:id="rId36"/>
    <p:sldId id="268" r:id="rId37"/>
    <p:sldId id="318" r:id="rId38"/>
    <p:sldId id="316" r:id="rId39"/>
    <p:sldId id="317" r:id="rId40"/>
    <p:sldId id="319" r:id="rId41"/>
    <p:sldId id="320" r:id="rId42"/>
    <p:sldId id="337" r:id="rId43"/>
    <p:sldId id="302" r:id="rId44"/>
    <p:sldId id="321" r:id="rId45"/>
    <p:sldId id="301" r:id="rId46"/>
    <p:sldId id="313" r:id="rId47"/>
    <p:sldId id="348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54" r:id="rId56"/>
    <p:sldId id="349" r:id="rId57"/>
    <p:sldId id="350" r:id="rId58"/>
    <p:sldId id="351" r:id="rId59"/>
    <p:sldId id="352" r:id="rId60"/>
    <p:sldId id="353" r:id="rId61"/>
    <p:sldId id="355" r:id="rId62"/>
    <p:sldId id="356" r:id="rId63"/>
    <p:sldId id="357" r:id="rId64"/>
    <p:sldId id="358" r:id="rId65"/>
    <p:sldId id="359" r:id="rId66"/>
    <p:sldId id="360" r:id="rId67"/>
    <p:sldId id="36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Niebler" initials="EN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30"/>
    <p:restoredTop sz="91100"/>
  </p:normalViewPr>
  <p:slideViewPr>
    <p:cSldViewPr snapToObjects="1">
      <p:cViewPr>
        <p:scale>
          <a:sx n="84" d="100"/>
          <a:sy n="84" d="100"/>
        </p:scale>
        <p:origin x="56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commentAuthors" Target="commentAuthors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75" Type="http://schemas.microsoft.com/office/2015/10/relationships/revisionInfo" Target="revisionInfo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14T08:41:55.926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4T10:08:34.756" idx="3">
    <p:pos x="7200" y="2688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4T09:29:04.169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  <p:cm authorId="1" dt="2017-05-14T09:29:06.889" idx="2">
    <p:pos x="106" y="106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AECDF-CCB8-4515-985F-AB0C8850FB9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443F29-C239-4A35-B4FB-C339A135F62A}">
      <dgm:prSet phldrT="[Text]"/>
      <dgm:spPr/>
      <dgm:t>
        <a:bodyPr/>
        <a:lstStyle/>
        <a:p>
          <a:r>
            <a:rPr lang="en-US" dirty="0"/>
            <a:t>Range</a:t>
          </a:r>
        </a:p>
      </dgm:t>
    </dgm:pt>
    <dgm:pt modelId="{69DBE0BC-950A-43AD-8794-1374A8BB9BF6}" type="parTrans" cxnId="{09046918-18C4-443E-A0F4-B446687BD83F}">
      <dgm:prSet/>
      <dgm:spPr/>
      <dgm:t>
        <a:bodyPr/>
        <a:lstStyle/>
        <a:p>
          <a:endParaRPr lang="en-US"/>
        </a:p>
      </dgm:t>
    </dgm:pt>
    <dgm:pt modelId="{7750CA30-D393-42A4-B0BE-C8DCB110CA8D}" type="sibTrans" cxnId="{09046918-18C4-443E-A0F4-B446687BD83F}">
      <dgm:prSet/>
      <dgm:spPr/>
      <dgm:t>
        <a:bodyPr/>
        <a:lstStyle/>
        <a:p>
          <a:endParaRPr lang="en-US"/>
        </a:p>
      </dgm:t>
    </dgm:pt>
    <dgm:pt modelId="{4F6AF390-BDF3-4B3D-A677-69049AED491C}">
      <dgm:prSet phldrT="[Text]"/>
      <dgm:spPr/>
      <dgm:t>
        <a:bodyPr/>
        <a:lstStyle/>
        <a:p>
          <a:r>
            <a:rPr lang="en-US" dirty="0"/>
            <a:t>Container</a:t>
          </a:r>
        </a:p>
      </dgm:t>
    </dgm:pt>
    <dgm:pt modelId="{04C33CCB-480F-4C61-9E19-A171AB506FBD}" type="parTrans" cxnId="{BAA4CD9F-215C-49C2-AB78-0B99FC9A8948}">
      <dgm:prSet/>
      <dgm:spPr/>
      <dgm:t>
        <a:bodyPr/>
        <a:lstStyle/>
        <a:p>
          <a:endParaRPr lang="en-US"/>
        </a:p>
      </dgm:t>
    </dgm:pt>
    <dgm:pt modelId="{1E6EF46C-E25C-412A-B46B-6B8DFF03545A}" type="sibTrans" cxnId="{BAA4CD9F-215C-49C2-AB78-0B99FC9A8948}">
      <dgm:prSet/>
      <dgm:spPr/>
      <dgm:t>
        <a:bodyPr/>
        <a:lstStyle/>
        <a:p>
          <a:endParaRPr lang="en-US"/>
        </a:p>
      </dgm:t>
    </dgm:pt>
    <dgm:pt modelId="{A3ABCF53-E81E-47E3-97D5-89D33F94DAF7}">
      <dgm:prSet phldrT="[Text]"/>
      <dgm:spPr/>
      <dgm:t>
        <a:bodyPr/>
        <a:lstStyle/>
        <a:p>
          <a:r>
            <a:rPr lang="en-US" dirty="0"/>
            <a:t>View</a:t>
          </a:r>
        </a:p>
      </dgm:t>
    </dgm:pt>
    <dgm:pt modelId="{11E04070-FF46-4AFC-80DA-4AD74F6D2C7E}" type="parTrans" cxnId="{4A9C7BB4-5F9B-4FAE-AEF7-727118DE801C}">
      <dgm:prSet/>
      <dgm:spPr/>
      <dgm:t>
        <a:bodyPr/>
        <a:lstStyle/>
        <a:p>
          <a:endParaRPr lang="en-US"/>
        </a:p>
      </dgm:t>
    </dgm:pt>
    <dgm:pt modelId="{D14603E7-5D1B-466F-9AB8-184529A92C08}" type="sibTrans" cxnId="{4A9C7BB4-5F9B-4FAE-AEF7-727118DE801C}">
      <dgm:prSet/>
      <dgm:spPr/>
      <dgm:t>
        <a:bodyPr/>
        <a:lstStyle/>
        <a:p>
          <a:endParaRPr lang="en-US"/>
        </a:p>
      </dgm:t>
    </dgm:pt>
    <dgm:pt modelId="{F5C463C8-3935-4301-9114-801F76FEB66F}">
      <dgm:prSet/>
      <dgm:spPr/>
      <dgm:t>
        <a:bodyPr/>
        <a:lstStyle/>
        <a:p>
          <a:r>
            <a:rPr lang="en-US" dirty="0" err="1"/>
            <a:t>SizedRange</a:t>
          </a:r>
          <a:endParaRPr lang="en-US" dirty="0"/>
        </a:p>
      </dgm:t>
    </dgm:pt>
    <dgm:pt modelId="{85C8C2BE-8240-4C1A-8072-9F213E684298}" type="parTrans" cxnId="{2B0BDDA2-1F0F-4BB0-8F7D-98A6A07FC955}">
      <dgm:prSet/>
      <dgm:spPr/>
      <dgm:t>
        <a:bodyPr/>
        <a:lstStyle/>
        <a:p>
          <a:endParaRPr lang="en-US"/>
        </a:p>
      </dgm:t>
    </dgm:pt>
    <dgm:pt modelId="{7367C352-F306-4D71-AA72-E479E86FAA1B}" type="sibTrans" cxnId="{2B0BDDA2-1F0F-4BB0-8F7D-98A6A07FC955}">
      <dgm:prSet/>
      <dgm:spPr/>
      <dgm:t>
        <a:bodyPr/>
        <a:lstStyle/>
        <a:p>
          <a:endParaRPr lang="en-US"/>
        </a:p>
      </dgm:t>
    </dgm:pt>
    <dgm:pt modelId="{AE2F65B3-837A-48E4-A5FE-BAF81FB3E327}" type="pres">
      <dgm:prSet presAssocID="{75FAECDF-CCB8-4515-985F-AB0C8850FB9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7B5B22-2CB8-4CE1-B2E4-BEB1A89FB119}" type="pres">
      <dgm:prSet presAssocID="{D4443F29-C239-4A35-B4FB-C339A135F62A}" presName="hierRoot1" presStyleCnt="0"/>
      <dgm:spPr/>
    </dgm:pt>
    <dgm:pt modelId="{2BDAB308-6FA1-4796-BD3B-E016D0CDC4C8}" type="pres">
      <dgm:prSet presAssocID="{D4443F29-C239-4A35-B4FB-C339A135F62A}" presName="composite" presStyleCnt="0"/>
      <dgm:spPr/>
    </dgm:pt>
    <dgm:pt modelId="{0EC77FB2-6BE8-4794-A613-7026F127D232}" type="pres">
      <dgm:prSet presAssocID="{D4443F29-C239-4A35-B4FB-C339A135F62A}" presName="background" presStyleLbl="node0" presStyleIdx="0" presStyleCnt="1"/>
      <dgm:spPr/>
    </dgm:pt>
    <dgm:pt modelId="{A5014DDB-5FF1-4243-AF92-8587C0AE1E48}" type="pres">
      <dgm:prSet presAssocID="{D4443F29-C239-4A35-B4FB-C339A135F62A}" presName="text" presStyleLbl="fgAcc0" presStyleIdx="0" presStyleCnt="1" custLinFactNeighborX="-1826" custLinFactNeighborY="-28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FCB665-B7FD-4191-96B5-AAC6CCA78838}" type="pres">
      <dgm:prSet presAssocID="{D4443F29-C239-4A35-B4FB-C339A135F62A}" presName="hierChild2" presStyleCnt="0"/>
      <dgm:spPr/>
    </dgm:pt>
    <dgm:pt modelId="{5479E10E-D795-446D-A441-66C81C7F6E74}" type="pres">
      <dgm:prSet presAssocID="{04C33CCB-480F-4C61-9E19-A171AB506FBD}" presName="Name10" presStyleLbl="parChTrans1D2" presStyleIdx="0" presStyleCnt="3"/>
      <dgm:spPr/>
      <dgm:t>
        <a:bodyPr/>
        <a:lstStyle/>
        <a:p>
          <a:endParaRPr lang="en-US"/>
        </a:p>
      </dgm:t>
    </dgm:pt>
    <dgm:pt modelId="{6C0C3D3E-5C6C-46CC-B5BC-9D58D82EC913}" type="pres">
      <dgm:prSet presAssocID="{4F6AF390-BDF3-4B3D-A677-69049AED491C}" presName="hierRoot2" presStyleCnt="0"/>
      <dgm:spPr/>
    </dgm:pt>
    <dgm:pt modelId="{3AAD8566-3FB8-4DCA-A92D-3BE9DE2D0B42}" type="pres">
      <dgm:prSet presAssocID="{4F6AF390-BDF3-4B3D-A677-69049AED491C}" presName="composite2" presStyleCnt="0"/>
      <dgm:spPr/>
    </dgm:pt>
    <dgm:pt modelId="{4E0331AE-BC2C-4104-B60E-9E362AF21EEE}" type="pres">
      <dgm:prSet presAssocID="{4F6AF390-BDF3-4B3D-A677-69049AED491C}" presName="background2" presStyleLbl="node2" presStyleIdx="0" presStyleCnt="3"/>
      <dgm:spPr>
        <a:solidFill>
          <a:schemeClr val="accent4"/>
        </a:solidFill>
      </dgm:spPr>
    </dgm:pt>
    <dgm:pt modelId="{40F0D2E4-C609-49EB-9662-3CF0BD6EEC11}" type="pres">
      <dgm:prSet presAssocID="{4F6AF390-BDF3-4B3D-A677-69049AED491C}" presName="text2" presStyleLbl="fgAcc2" presStyleIdx="0" presStyleCnt="3" custLinFactNeighborX="-14690" custLinFactNeighborY="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6784B0-602A-4BE5-BDD0-E0F6B899158F}" type="pres">
      <dgm:prSet presAssocID="{4F6AF390-BDF3-4B3D-A677-69049AED491C}" presName="hierChild3" presStyleCnt="0"/>
      <dgm:spPr/>
    </dgm:pt>
    <dgm:pt modelId="{F64193EE-4C51-4C1F-BB90-1A28A6A3C643}" type="pres">
      <dgm:prSet presAssocID="{11E04070-FF46-4AFC-80DA-4AD74F6D2C7E}" presName="Name10" presStyleLbl="parChTrans1D2" presStyleIdx="1" presStyleCnt="3"/>
      <dgm:spPr/>
      <dgm:t>
        <a:bodyPr/>
        <a:lstStyle/>
        <a:p>
          <a:endParaRPr lang="en-US"/>
        </a:p>
      </dgm:t>
    </dgm:pt>
    <dgm:pt modelId="{39365896-F0EC-4DBB-BDE3-862ED683C967}" type="pres">
      <dgm:prSet presAssocID="{A3ABCF53-E81E-47E3-97D5-89D33F94DAF7}" presName="hierRoot2" presStyleCnt="0"/>
      <dgm:spPr/>
    </dgm:pt>
    <dgm:pt modelId="{EAEC7301-82AF-47B2-AE14-299672A9B6B0}" type="pres">
      <dgm:prSet presAssocID="{A3ABCF53-E81E-47E3-97D5-89D33F94DAF7}" presName="composite2" presStyleCnt="0"/>
      <dgm:spPr/>
    </dgm:pt>
    <dgm:pt modelId="{682145F9-9639-40C7-AD0C-B27DE426FFD9}" type="pres">
      <dgm:prSet presAssocID="{A3ABCF53-E81E-47E3-97D5-89D33F94DAF7}" presName="background2" presStyleLbl="node2" presStyleIdx="1" presStyleCnt="3"/>
      <dgm:spPr>
        <a:solidFill>
          <a:schemeClr val="accent6">
            <a:lumMod val="60000"/>
            <a:lumOff val="40000"/>
          </a:schemeClr>
        </a:solidFill>
      </dgm:spPr>
    </dgm:pt>
    <dgm:pt modelId="{DEC5029D-6B7C-4155-8EC3-1567D3EEE28C}" type="pres">
      <dgm:prSet presAssocID="{A3ABCF53-E81E-47E3-97D5-89D33F94DAF7}" presName="text2" presStyleLbl="fgAcc2" presStyleIdx="1" presStyleCnt="3" custLinFactNeighborX="-1826" custLinFactNeighborY="26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E70595-A59A-4E94-9F67-8BE52374CA5C}" type="pres">
      <dgm:prSet presAssocID="{A3ABCF53-E81E-47E3-97D5-89D33F94DAF7}" presName="hierChild3" presStyleCnt="0"/>
      <dgm:spPr/>
    </dgm:pt>
    <dgm:pt modelId="{9D05D0FB-3148-45DE-8909-907823DE6BE2}" type="pres">
      <dgm:prSet presAssocID="{85C8C2BE-8240-4C1A-8072-9F213E684298}" presName="Name10" presStyleLbl="parChTrans1D2" presStyleIdx="2" presStyleCnt="3"/>
      <dgm:spPr/>
      <dgm:t>
        <a:bodyPr/>
        <a:lstStyle/>
        <a:p>
          <a:endParaRPr lang="en-US"/>
        </a:p>
      </dgm:t>
    </dgm:pt>
    <dgm:pt modelId="{A28ED14B-B930-460B-B914-6AECDBC6F680}" type="pres">
      <dgm:prSet presAssocID="{F5C463C8-3935-4301-9114-801F76FEB66F}" presName="hierRoot2" presStyleCnt="0"/>
      <dgm:spPr/>
    </dgm:pt>
    <dgm:pt modelId="{8A3DBB8E-0F4F-41AC-947B-304F6F1AA234}" type="pres">
      <dgm:prSet presAssocID="{F5C463C8-3935-4301-9114-801F76FEB66F}" presName="composite2" presStyleCnt="0"/>
      <dgm:spPr/>
    </dgm:pt>
    <dgm:pt modelId="{A35313F1-0877-4898-893E-10A69544DC50}" type="pres">
      <dgm:prSet presAssocID="{F5C463C8-3935-4301-9114-801F76FEB66F}" presName="background2" presStyleLbl="node2" presStyleIdx="2" presStyleCnt="3"/>
      <dgm:spPr>
        <a:solidFill>
          <a:srgbClr val="7030A0"/>
        </a:solidFill>
      </dgm:spPr>
    </dgm:pt>
    <dgm:pt modelId="{C5B158FA-3217-4FD1-8792-06B73B50058D}" type="pres">
      <dgm:prSet presAssocID="{F5C463C8-3935-4301-9114-801F76FEB66F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CDAC48-8BD0-44D2-9846-B3EF615A2329}" type="pres">
      <dgm:prSet presAssocID="{F5C463C8-3935-4301-9114-801F76FEB66F}" presName="hierChild3" presStyleCnt="0"/>
      <dgm:spPr/>
    </dgm:pt>
  </dgm:ptLst>
  <dgm:cxnLst>
    <dgm:cxn modelId="{B296EBDE-4707-453F-B2DA-F7E5A838D105}" type="presOf" srcId="{04C33CCB-480F-4C61-9E19-A171AB506FBD}" destId="{5479E10E-D795-446D-A441-66C81C7F6E74}" srcOrd="0" destOrd="0" presId="urn:microsoft.com/office/officeart/2005/8/layout/hierarchy1"/>
    <dgm:cxn modelId="{565C589B-609D-42E3-8D23-2CBB503CA8E6}" type="presOf" srcId="{A3ABCF53-E81E-47E3-97D5-89D33F94DAF7}" destId="{DEC5029D-6B7C-4155-8EC3-1567D3EEE28C}" srcOrd="0" destOrd="0" presId="urn:microsoft.com/office/officeart/2005/8/layout/hierarchy1"/>
    <dgm:cxn modelId="{4A9C7BB4-5F9B-4FAE-AEF7-727118DE801C}" srcId="{D4443F29-C239-4A35-B4FB-C339A135F62A}" destId="{A3ABCF53-E81E-47E3-97D5-89D33F94DAF7}" srcOrd="1" destOrd="0" parTransId="{11E04070-FF46-4AFC-80DA-4AD74F6D2C7E}" sibTransId="{D14603E7-5D1B-466F-9AB8-184529A92C08}"/>
    <dgm:cxn modelId="{AC94A560-D2A0-4DDB-B925-2BD7848A6D1F}" type="presOf" srcId="{85C8C2BE-8240-4C1A-8072-9F213E684298}" destId="{9D05D0FB-3148-45DE-8909-907823DE6BE2}" srcOrd="0" destOrd="0" presId="urn:microsoft.com/office/officeart/2005/8/layout/hierarchy1"/>
    <dgm:cxn modelId="{CCD0F6BE-08E8-4FE7-8C0E-8C147FA2D543}" type="presOf" srcId="{D4443F29-C239-4A35-B4FB-C339A135F62A}" destId="{A5014DDB-5FF1-4243-AF92-8587C0AE1E48}" srcOrd="0" destOrd="0" presId="urn:microsoft.com/office/officeart/2005/8/layout/hierarchy1"/>
    <dgm:cxn modelId="{09046918-18C4-443E-A0F4-B446687BD83F}" srcId="{75FAECDF-CCB8-4515-985F-AB0C8850FB92}" destId="{D4443F29-C239-4A35-B4FB-C339A135F62A}" srcOrd="0" destOrd="0" parTransId="{69DBE0BC-950A-43AD-8794-1374A8BB9BF6}" sibTransId="{7750CA30-D393-42A4-B0BE-C8DCB110CA8D}"/>
    <dgm:cxn modelId="{F8AE173C-4541-482A-B215-82497416DFE5}" type="presOf" srcId="{75FAECDF-CCB8-4515-985F-AB0C8850FB92}" destId="{AE2F65B3-837A-48E4-A5FE-BAF81FB3E327}" srcOrd="0" destOrd="0" presId="urn:microsoft.com/office/officeart/2005/8/layout/hierarchy1"/>
    <dgm:cxn modelId="{2B0BDDA2-1F0F-4BB0-8F7D-98A6A07FC955}" srcId="{D4443F29-C239-4A35-B4FB-C339A135F62A}" destId="{F5C463C8-3935-4301-9114-801F76FEB66F}" srcOrd="2" destOrd="0" parTransId="{85C8C2BE-8240-4C1A-8072-9F213E684298}" sibTransId="{7367C352-F306-4D71-AA72-E479E86FAA1B}"/>
    <dgm:cxn modelId="{F1A72065-86E3-42C1-9FA8-7F6F2102B855}" type="presOf" srcId="{4F6AF390-BDF3-4B3D-A677-69049AED491C}" destId="{40F0D2E4-C609-49EB-9662-3CF0BD6EEC11}" srcOrd="0" destOrd="0" presId="urn:microsoft.com/office/officeart/2005/8/layout/hierarchy1"/>
    <dgm:cxn modelId="{BAA4CD9F-215C-49C2-AB78-0B99FC9A8948}" srcId="{D4443F29-C239-4A35-B4FB-C339A135F62A}" destId="{4F6AF390-BDF3-4B3D-A677-69049AED491C}" srcOrd="0" destOrd="0" parTransId="{04C33CCB-480F-4C61-9E19-A171AB506FBD}" sibTransId="{1E6EF46C-E25C-412A-B46B-6B8DFF03545A}"/>
    <dgm:cxn modelId="{12F532CA-1935-4656-BDE0-BEF417C12B69}" type="presOf" srcId="{11E04070-FF46-4AFC-80DA-4AD74F6D2C7E}" destId="{F64193EE-4C51-4C1F-BB90-1A28A6A3C643}" srcOrd="0" destOrd="0" presId="urn:microsoft.com/office/officeart/2005/8/layout/hierarchy1"/>
    <dgm:cxn modelId="{2CF3B653-04C4-4917-A478-AAD6523845CA}" type="presOf" srcId="{F5C463C8-3935-4301-9114-801F76FEB66F}" destId="{C5B158FA-3217-4FD1-8792-06B73B50058D}" srcOrd="0" destOrd="0" presId="urn:microsoft.com/office/officeart/2005/8/layout/hierarchy1"/>
    <dgm:cxn modelId="{E3EF008A-2458-4A4D-8C3B-59903CDFCA00}" type="presParOf" srcId="{AE2F65B3-837A-48E4-A5FE-BAF81FB3E327}" destId="{D07B5B22-2CB8-4CE1-B2E4-BEB1A89FB119}" srcOrd="0" destOrd="0" presId="urn:microsoft.com/office/officeart/2005/8/layout/hierarchy1"/>
    <dgm:cxn modelId="{441EDFD3-373B-4636-8A53-D82D8A9032B6}" type="presParOf" srcId="{D07B5B22-2CB8-4CE1-B2E4-BEB1A89FB119}" destId="{2BDAB308-6FA1-4796-BD3B-E016D0CDC4C8}" srcOrd="0" destOrd="0" presId="urn:microsoft.com/office/officeart/2005/8/layout/hierarchy1"/>
    <dgm:cxn modelId="{07E23B83-0E62-4B69-A838-4ECFB54E2521}" type="presParOf" srcId="{2BDAB308-6FA1-4796-BD3B-E016D0CDC4C8}" destId="{0EC77FB2-6BE8-4794-A613-7026F127D232}" srcOrd="0" destOrd="0" presId="urn:microsoft.com/office/officeart/2005/8/layout/hierarchy1"/>
    <dgm:cxn modelId="{24060B65-A9AC-4FF8-A35A-E4BC33BD4723}" type="presParOf" srcId="{2BDAB308-6FA1-4796-BD3B-E016D0CDC4C8}" destId="{A5014DDB-5FF1-4243-AF92-8587C0AE1E48}" srcOrd="1" destOrd="0" presId="urn:microsoft.com/office/officeart/2005/8/layout/hierarchy1"/>
    <dgm:cxn modelId="{7464A332-1F25-4230-BBDC-A170208AEE5E}" type="presParOf" srcId="{D07B5B22-2CB8-4CE1-B2E4-BEB1A89FB119}" destId="{29FCB665-B7FD-4191-96B5-AAC6CCA78838}" srcOrd="1" destOrd="0" presId="urn:microsoft.com/office/officeart/2005/8/layout/hierarchy1"/>
    <dgm:cxn modelId="{A30FBFF7-A6FE-4377-9950-053538518954}" type="presParOf" srcId="{29FCB665-B7FD-4191-96B5-AAC6CCA78838}" destId="{5479E10E-D795-446D-A441-66C81C7F6E74}" srcOrd="0" destOrd="0" presId="urn:microsoft.com/office/officeart/2005/8/layout/hierarchy1"/>
    <dgm:cxn modelId="{DCD0974F-D97D-4247-8262-40C119674F1E}" type="presParOf" srcId="{29FCB665-B7FD-4191-96B5-AAC6CCA78838}" destId="{6C0C3D3E-5C6C-46CC-B5BC-9D58D82EC913}" srcOrd="1" destOrd="0" presId="urn:microsoft.com/office/officeart/2005/8/layout/hierarchy1"/>
    <dgm:cxn modelId="{94BB8241-BC7D-410F-B93B-5309EBDA08D6}" type="presParOf" srcId="{6C0C3D3E-5C6C-46CC-B5BC-9D58D82EC913}" destId="{3AAD8566-3FB8-4DCA-A92D-3BE9DE2D0B42}" srcOrd="0" destOrd="0" presId="urn:microsoft.com/office/officeart/2005/8/layout/hierarchy1"/>
    <dgm:cxn modelId="{5BB6C931-57CF-400C-A722-97F07E43D8FE}" type="presParOf" srcId="{3AAD8566-3FB8-4DCA-A92D-3BE9DE2D0B42}" destId="{4E0331AE-BC2C-4104-B60E-9E362AF21EEE}" srcOrd="0" destOrd="0" presId="urn:microsoft.com/office/officeart/2005/8/layout/hierarchy1"/>
    <dgm:cxn modelId="{D4D63054-13E5-4510-863D-41A1E20B08A6}" type="presParOf" srcId="{3AAD8566-3FB8-4DCA-A92D-3BE9DE2D0B42}" destId="{40F0D2E4-C609-49EB-9662-3CF0BD6EEC11}" srcOrd="1" destOrd="0" presId="urn:microsoft.com/office/officeart/2005/8/layout/hierarchy1"/>
    <dgm:cxn modelId="{FCCC0E3C-96BC-4469-84A7-DF7D21636954}" type="presParOf" srcId="{6C0C3D3E-5C6C-46CC-B5BC-9D58D82EC913}" destId="{C06784B0-602A-4BE5-BDD0-E0F6B899158F}" srcOrd="1" destOrd="0" presId="urn:microsoft.com/office/officeart/2005/8/layout/hierarchy1"/>
    <dgm:cxn modelId="{AB930A01-70C0-47FA-87F4-4DCD2506C731}" type="presParOf" srcId="{29FCB665-B7FD-4191-96B5-AAC6CCA78838}" destId="{F64193EE-4C51-4C1F-BB90-1A28A6A3C643}" srcOrd="2" destOrd="0" presId="urn:microsoft.com/office/officeart/2005/8/layout/hierarchy1"/>
    <dgm:cxn modelId="{261FD5EB-E667-464E-9E8C-FEB8E1F4EEBC}" type="presParOf" srcId="{29FCB665-B7FD-4191-96B5-AAC6CCA78838}" destId="{39365896-F0EC-4DBB-BDE3-862ED683C967}" srcOrd="3" destOrd="0" presId="urn:microsoft.com/office/officeart/2005/8/layout/hierarchy1"/>
    <dgm:cxn modelId="{60A04191-9A1A-4EE3-A57C-D7D6E98F0027}" type="presParOf" srcId="{39365896-F0EC-4DBB-BDE3-862ED683C967}" destId="{EAEC7301-82AF-47B2-AE14-299672A9B6B0}" srcOrd="0" destOrd="0" presId="urn:microsoft.com/office/officeart/2005/8/layout/hierarchy1"/>
    <dgm:cxn modelId="{27544C4C-9418-45B8-9D28-9A1D470D3418}" type="presParOf" srcId="{EAEC7301-82AF-47B2-AE14-299672A9B6B0}" destId="{682145F9-9639-40C7-AD0C-B27DE426FFD9}" srcOrd="0" destOrd="0" presId="urn:microsoft.com/office/officeart/2005/8/layout/hierarchy1"/>
    <dgm:cxn modelId="{96CD8C4C-664C-4DA2-8680-4967ACFB4DA5}" type="presParOf" srcId="{EAEC7301-82AF-47B2-AE14-299672A9B6B0}" destId="{DEC5029D-6B7C-4155-8EC3-1567D3EEE28C}" srcOrd="1" destOrd="0" presId="urn:microsoft.com/office/officeart/2005/8/layout/hierarchy1"/>
    <dgm:cxn modelId="{862F7ADD-5F80-4611-A03B-6A6D35CD0C6D}" type="presParOf" srcId="{39365896-F0EC-4DBB-BDE3-862ED683C967}" destId="{09E70595-A59A-4E94-9F67-8BE52374CA5C}" srcOrd="1" destOrd="0" presId="urn:microsoft.com/office/officeart/2005/8/layout/hierarchy1"/>
    <dgm:cxn modelId="{48D9DCDB-7716-449E-A7AF-EEC32FC20E7D}" type="presParOf" srcId="{29FCB665-B7FD-4191-96B5-AAC6CCA78838}" destId="{9D05D0FB-3148-45DE-8909-907823DE6BE2}" srcOrd="4" destOrd="0" presId="urn:microsoft.com/office/officeart/2005/8/layout/hierarchy1"/>
    <dgm:cxn modelId="{B7C61051-2FFD-44E0-8302-836F6B44DB62}" type="presParOf" srcId="{29FCB665-B7FD-4191-96B5-AAC6CCA78838}" destId="{A28ED14B-B930-460B-B914-6AECDBC6F680}" srcOrd="5" destOrd="0" presId="urn:microsoft.com/office/officeart/2005/8/layout/hierarchy1"/>
    <dgm:cxn modelId="{B9F95718-70C0-465B-B851-E3088E06DF9A}" type="presParOf" srcId="{A28ED14B-B930-460B-B914-6AECDBC6F680}" destId="{8A3DBB8E-0F4F-41AC-947B-304F6F1AA234}" srcOrd="0" destOrd="0" presId="urn:microsoft.com/office/officeart/2005/8/layout/hierarchy1"/>
    <dgm:cxn modelId="{09E491C0-DEB0-4F76-93B1-488A40878D04}" type="presParOf" srcId="{8A3DBB8E-0F4F-41AC-947B-304F6F1AA234}" destId="{A35313F1-0877-4898-893E-10A69544DC50}" srcOrd="0" destOrd="0" presId="urn:microsoft.com/office/officeart/2005/8/layout/hierarchy1"/>
    <dgm:cxn modelId="{9C9294CB-EE04-42F5-8EEE-6200FDC89F51}" type="presParOf" srcId="{8A3DBB8E-0F4F-41AC-947B-304F6F1AA234}" destId="{C5B158FA-3217-4FD1-8792-06B73B50058D}" srcOrd="1" destOrd="0" presId="urn:microsoft.com/office/officeart/2005/8/layout/hierarchy1"/>
    <dgm:cxn modelId="{A0F0CA84-A72E-476D-9A0D-DAAB13A94A76}" type="presParOf" srcId="{A28ED14B-B930-460B-B914-6AECDBC6F680}" destId="{DFCDAC48-8BD0-44D2-9846-B3EF615A232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5D0FB-3148-45DE-8909-907823DE6BE2}">
      <dsp:nvSpPr>
        <dsp:cNvPr id="0" name=""/>
        <dsp:cNvSpPr/>
      </dsp:nvSpPr>
      <dsp:spPr>
        <a:xfrm>
          <a:off x="3554422" y="1856039"/>
          <a:ext cx="2587614" cy="644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126"/>
              </a:lnTo>
              <a:lnTo>
                <a:pt x="2587614" y="451126"/>
              </a:lnTo>
              <a:lnTo>
                <a:pt x="2587614" y="6443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193EE-4C51-4C1F-BB90-1A28A6A3C643}">
      <dsp:nvSpPr>
        <dsp:cNvPr id="0" name=""/>
        <dsp:cNvSpPr/>
      </dsp:nvSpPr>
      <dsp:spPr>
        <a:xfrm>
          <a:off x="3508702" y="1856039"/>
          <a:ext cx="91440" cy="680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1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9E10E-D795-446D-A441-66C81C7F6E74}">
      <dsp:nvSpPr>
        <dsp:cNvPr id="0" name=""/>
        <dsp:cNvSpPr/>
      </dsp:nvSpPr>
      <dsp:spPr>
        <a:xfrm>
          <a:off x="811212" y="1856039"/>
          <a:ext cx="2743210" cy="645547"/>
        </a:xfrm>
        <a:custGeom>
          <a:avLst/>
          <a:gdLst/>
          <a:ahLst/>
          <a:cxnLst/>
          <a:rect l="0" t="0" r="0" b="0"/>
          <a:pathLst>
            <a:path>
              <a:moveTo>
                <a:pt x="2743210" y="0"/>
              </a:moveTo>
              <a:lnTo>
                <a:pt x="2743210" y="452305"/>
              </a:lnTo>
              <a:lnTo>
                <a:pt x="0" y="452305"/>
              </a:lnTo>
              <a:lnTo>
                <a:pt x="0" y="6455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77FB2-6BE8-4794-A613-7026F127D232}">
      <dsp:nvSpPr>
        <dsp:cNvPr id="0" name=""/>
        <dsp:cNvSpPr/>
      </dsp:nvSpPr>
      <dsp:spPr>
        <a:xfrm>
          <a:off x="2511435" y="531445"/>
          <a:ext cx="2085974" cy="1324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14DDB-5FF1-4243-AF92-8587C0AE1E48}">
      <dsp:nvSpPr>
        <dsp:cNvPr id="0" name=""/>
        <dsp:cNvSpPr/>
      </dsp:nvSpPr>
      <dsp:spPr>
        <a:xfrm>
          <a:off x="2743210" y="751632"/>
          <a:ext cx="2085974" cy="1324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Range</a:t>
          </a:r>
        </a:p>
      </dsp:txBody>
      <dsp:txXfrm>
        <a:off x="2782006" y="790428"/>
        <a:ext cx="2008382" cy="1247002"/>
      </dsp:txXfrm>
    </dsp:sp>
    <dsp:sp modelId="{4E0331AE-BC2C-4104-B60E-9E362AF21EEE}">
      <dsp:nvSpPr>
        <dsp:cNvPr id="0" name=""/>
        <dsp:cNvSpPr/>
      </dsp:nvSpPr>
      <dsp:spPr>
        <a:xfrm>
          <a:off x="-231775" y="2501587"/>
          <a:ext cx="2085974" cy="1324594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0D2E4-C609-49EB-9662-3CF0BD6EEC11}">
      <dsp:nvSpPr>
        <dsp:cNvPr id="0" name=""/>
        <dsp:cNvSpPr/>
      </dsp:nvSpPr>
      <dsp:spPr>
        <a:xfrm>
          <a:off x="0" y="2721774"/>
          <a:ext cx="2085974" cy="1324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Container</a:t>
          </a:r>
        </a:p>
      </dsp:txBody>
      <dsp:txXfrm>
        <a:off x="38796" y="2760570"/>
        <a:ext cx="2008382" cy="1247002"/>
      </dsp:txXfrm>
    </dsp:sp>
    <dsp:sp modelId="{682145F9-9639-40C7-AD0C-B27DE426FFD9}">
      <dsp:nvSpPr>
        <dsp:cNvPr id="0" name=""/>
        <dsp:cNvSpPr/>
      </dsp:nvSpPr>
      <dsp:spPr>
        <a:xfrm>
          <a:off x="2511435" y="2536146"/>
          <a:ext cx="2085974" cy="132459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5029D-6B7C-4155-8EC3-1567D3EEE28C}">
      <dsp:nvSpPr>
        <dsp:cNvPr id="0" name=""/>
        <dsp:cNvSpPr/>
      </dsp:nvSpPr>
      <dsp:spPr>
        <a:xfrm>
          <a:off x="2743210" y="2756332"/>
          <a:ext cx="2085974" cy="1324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View</a:t>
          </a:r>
        </a:p>
      </dsp:txBody>
      <dsp:txXfrm>
        <a:off x="2782006" y="2795128"/>
        <a:ext cx="2008382" cy="1247002"/>
      </dsp:txXfrm>
    </dsp:sp>
    <dsp:sp modelId="{A35313F1-0877-4898-893E-10A69544DC50}">
      <dsp:nvSpPr>
        <dsp:cNvPr id="0" name=""/>
        <dsp:cNvSpPr/>
      </dsp:nvSpPr>
      <dsp:spPr>
        <a:xfrm>
          <a:off x="5099050" y="2500408"/>
          <a:ext cx="2085974" cy="132459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158FA-3217-4FD1-8792-06B73B50058D}">
      <dsp:nvSpPr>
        <dsp:cNvPr id="0" name=""/>
        <dsp:cNvSpPr/>
      </dsp:nvSpPr>
      <dsp:spPr>
        <a:xfrm>
          <a:off x="5330825" y="2720595"/>
          <a:ext cx="2085974" cy="1324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/>
            <a:t>SizedRange</a:t>
          </a:r>
          <a:endParaRPr lang="en-US" sz="3000" kern="1200" dirty="0"/>
        </a:p>
      </dsp:txBody>
      <dsp:txXfrm>
        <a:off x="5369621" y="2759391"/>
        <a:ext cx="2008382" cy="1247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A4511-0909-DC44-85F9-0FB39074559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3F726-99DE-574F-9759-53DC0FF87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3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6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4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0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CUDA</a:t>
            </a:r>
            <a:r>
              <a:rPr lang="en-US" baseline="0" dirty="0" smtClean="0"/>
              <a:t> version from NVIDIA’s SDK. 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 a tree-based reduction in local memory and avoids synchronization inside a warp.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Thrust reduction algorithm computes the result in two GPU kernels.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PACXX and the CUDA versions execute only one GPU kernel and finish the computation on the CPU.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C++ Single-source Heterogeneous Programming for OpenCL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SYCL (pronounced ‘sickle’) is a royalty-free, cross-platform abstraction layer that builds on the underlying concepts, portability and efficiency of OpenCL that enables code for heterogeneous processors to be written in a “single-source” style using completely standard C++.   SYCL enables single source development where C++ template functions can contain both host and device code to construct complex algorithms that use OpenCL acceleration, and then re-use them throughout their source code on different types of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3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53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1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38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0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12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3F726-99DE-574F-9759-53DC0FF8717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0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—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rd (Ful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247650" y="254000"/>
            <a:ext cx="11684001" cy="635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2921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300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39F770-1D56-B442-B7E9-8EFA9BB70B8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2D848C-2A7C-0849-ADA0-FEC5972AC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85836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6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2000" y="5156200"/>
            <a:ext cx="10668000" cy="5588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520700">
              <a:tabLst/>
              <a:defRPr sz="3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3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3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3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3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62000" y="5715000"/>
            <a:ext cx="10668000" cy="3683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5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2500">
                <a:latin typeface="FreightSansLFPro"/>
                <a:cs typeface="FreightSansLFPro"/>
              </a:defRPr>
            </a:lvl2pPr>
            <a:lvl3pPr algn="l">
              <a:defRPr sz="2500">
                <a:latin typeface="FreightSansLFPro"/>
                <a:cs typeface="FreightSansLFPro"/>
              </a:defRPr>
            </a:lvl3pPr>
            <a:lvl4pPr algn="l">
              <a:defRPr sz="2500">
                <a:latin typeface="FreightSansLFPro"/>
                <a:cs typeface="FreightSansLFPro"/>
              </a:defRPr>
            </a:lvl4pPr>
            <a:lvl5pPr algn="l">
              <a:defRPr sz="25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700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10668000" cy="4762500"/>
          </a:xfrm>
          <a:prstGeom prst="rect">
            <a:avLst/>
          </a:prstGeom>
        </p:spPr>
        <p:txBody>
          <a:bodyPr vert="horz" lIns="0" tIns="0" rIns="0" bIns="0"/>
          <a:lstStyle>
            <a:lvl1pPr marL="285750" indent="-28575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</a:defRPr>
            </a:lvl1pPr>
            <a:lvl2pPr marL="4572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</a:defRPr>
            </a:lvl2pPr>
            <a:lvl3pPr marL="6858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</a:defRPr>
            </a:lvl3pPr>
            <a:lvl4pPr marL="9144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</a:defRPr>
            </a:lvl4pPr>
            <a:lvl5pPr marL="11430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2000" y="2413000"/>
            <a:ext cx="10668000" cy="3048000"/>
          </a:xfrm>
          <a:prstGeom prst="rect">
            <a:avLst/>
          </a:prstGeom>
        </p:spPr>
        <p:txBody>
          <a:bodyPr vert="horz" lIns="0" tIns="0" rIns="0" bIns="0"/>
          <a:lstStyle>
            <a:lvl1pPr marL="285750" indent="-28575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</a:defRPr>
            </a:lvl1pPr>
            <a:lvl2pPr marL="4572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</a:defRPr>
            </a:lvl2pPr>
            <a:lvl3pPr marL="6858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</a:defRPr>
            </a:lvl3pPr>
            <a:lvl4pPr marL="9144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</a:defRPr>
            </a:lvl4pPr>
            <a:lvl5pPr marL="11430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700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2000" y="1460500"/>
            <a:ext cx="10668000" cy="5588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520700">
              <a:tabLst/>
              <a:defRPr sz="3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3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3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3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3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2000" y="2413000"/>
            <a:ext cx="10668000" cy="3048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3500" baseline="0">
                <a:solidFill>
                  <a:schemeClr val="bg1"/>
                </a:solidFill>
                <a:latin typeface="FreightSansLFPro"/>
              </a:defRPr>
            </a:lvl1pPr>
            <a:lvl2pPr marL="4572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</a:defRPr>
            </a:lvl2pPr>
            <a:lvl3pPr marL="6858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</a:defRPr>
            </a:lvl3pPr>
            <a:lvl4pPr marL="9144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</a:defRPr>
            </a:lvl4pPr>
            <a:lvl5pPr marL="11430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700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2000" y="1460500"/>
            <a:ext cx="10668000" cy="5588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520700">
              <a:tabLst/>
              <a:defRPr sz="3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3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3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3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3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nterstiti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57500"/>
            <a:ext cx="10668000" cy="1143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>
              <a:defRPr sz="6000" b="0" i="0">
                <a:solidFill>
                  <a:schemeClr val="tx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Quot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47650" y="254000"/>
            <a:ext cx="11684001" cy="635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2921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30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5873750"/>
            <a:ext cx="10668000" cy="457200"/>
          </a:xfrm>
          <a:prstGeom prst="rect">
            <a:avLst/>
          </a:prstGeom>
        </p:spPr>
        <p:txBody>
          <a:bodyPr vert="horz"/>
          <a:lstStyle>
            <a:lvl1pPr algn="ctr">
              <a:defRPr b="0" i="0" baseline="0">
                <a:solidFill>
                  <a:schemeClr val="accent6"/>
                </a:solidFill>
                <a:latin typeface="FreightSansLFPro"/>
                <a:cs typeface="FreightSansLFPro"/>
              </a:defRPr>
            </a:lvl1pPr>
            <a:lvl2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2pPr>
            <a:lvl3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3pPr>
            <a:lvl4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4pPr>
            <a:lvl5pPr algn="ctr">
              <a:defRPr b="0" i="0">
                <a:solidFill>
                  <a:srgbClr val="5890FF"/>
                </a:solidFill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— Quote Author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324100"/>
            <a:ext cx="10668000" cy="2870200"/>
          </a:xfrm>
          <a:prstGeom prst="rect">
            <a:avLst/>
          </a:prstGeom>
        </p:spPr>
        <p:txBody>
          <a:bodyPr vert="horz"/>
          <a:lstStyle>
            <a:lvl1pPr>
              <a:defRPr sz="3500" b="0" i="0">
                <a:solidFill>
                  <a:schemeClr val="bg1"/>
                </a:solidFill>
                <a:latin typeface="FreightSansLFPro"/>
                <a:cs typeface="FreightSansLFPro"/>
              </a:defRPr>
            </a:lvl1pPr>
            <a:lvl2pPr>
              <a:defRPr sz="3500" b="0" i="0">
                <a:latin typeface="FreightSansLFPro"/>
                <a:cs typeface="FreightSansLFPro"/>
              </a:defRPr>
            </a:lvl2pPr>
            <a:lvl3pPr>
              <a:defRPr sz="3500" b="0" i="0">
                <a:latin typeface="FreightSansLFPro"/>
                <a:cs typeface="FreightSansLFPro"/>
              </a:defRPr>
            </a:lvl3pPr>
            <a:lvl4pPr>
              <a:defRPr sz="3500" b="0" i="0">
                <a:latin typeface="FreightSansLFPro"/>
                <a:cs typeface="FreightSansLFPro"/>
              </a:defRPr>
            </a:lvl4pPr>
            <a:lvl5pPr>
              <a:defRPr sz="3500" b="0" i="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at.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quam </a:t>
            </a:r>
            <a:r>
              <a:rPr lang="en-US" dirty="0" err="1"/>
              <a:t>feugiat</a:t>
            </a:r>
            <a:r>
              <a:rPr lang="en-US" dirty="0"/>
              <a:t>.”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aphs / Char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247650" y="254000"/>
            <a:ext cx="11684001" cy="635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2921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30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0" y="6223000"/>
            <a:ext cx="10668000" cy="457200"/>
          </a:xfrm>
          <a:prstGeom prst="rect">
            <a:avLst/>
          </a:prstGeom>
        </p:spPr>
        <p:txBody>
          <a:bodyPr vert="horz"/>
          <a:lstStyle>
            <a:lvl1pPr algn="l">
              <a:defRPr sz="1500" b="0" i="0">
                <a:solidFill>
                  <a:schemeClr val="bg2"/>
                </a:solidFill>
                <a:latin typeface="FreightSansLFPro Med"/>
                <a:cs typeface="FreightSansLFPro Med"/>
              </a:defRPr>
            </a:lvl1pPr>
            <a:lvl2pPr algn="l">
              <a:defRPr sz="1500" b="0" i="0">
                <a:solidFill>
                  <a:srgbClr val="ADB2BB"/>
                </a:solidFill>
                <a:latin typeface="FreightSansLFPro"/>
                <a:cs typeface="FreightSansLFPro"/>
              </a:defRPr>
            </a:lvl2pPr>
            <a:lvl3pPr algn="l">
              <a:defRPr sz="1500" b="0" i="0">
                <a:solidFill>
                  <a:srgbClr val="ADB2BB"/>
                </a:solidFill>
                <a:latin typeface="FreightSansLFPro"/>
                <a:cs typeface="FreightSansLFPro"/>
              </a:defRPr>
            </a:lvl3pPr>
            <a:lvl4pPr algn="l">
              <a:defRPr sz="1500" b="0" i="0">
                <a:solidFill>
                  <a:srgbClr val="ADB2BB"/>
                </a:solidFill>
                <a:latin typeface="FreightSansLFPro"/>
                <a:cs typeface="FreightSansLFPro"/>
              </a:defRPr>
            </a:lvl4pPr>
            <a:lvl5pPr algn="l">
              <a:defRPr sz="1500" b="0" i="0">
                <a:solidFill>
                  <a:srgbClr val="ADB2BB"/>
                </a:solidFill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700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 b="0" i="0">
                <a:solidFill>
                  <a:srgbClr val="FFFFFF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2000" y="1460500"/>
            <a:ext cx="10668000" cy="5588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520700">
              <a:tabLst/>
              <a:defRPr sz="3000" baseline="0">
                <a:solidFill>
                  <a:srgbClr val="DDDEE3"/>
                </a:solidFill>
                <a:latin typeface="FreightSansLFPro Med"/>
              </a:defRPr>
            </a:lvl1pPr>
            <a:lvl2pPr algn="l">
              <a:defRPr sz="3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3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3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3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413000"/>
            <a:ext cx="10668000" cy="3048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ct val="120000"/>
              </a:lnSpc>
              <a:defRPr sz="2500" b="0" i="0">
                <a:solidFill>
                  <a:srgbClr val="FFFFFF"/>
                </a:solidFill>
                <a:latin typeface="Menlo Regular"/>
                <a:cs typeface="Menlo Regular"/>
              </a:defRPr>
            </a:lvl1pPr>
            <a:lvl2pPr algn="l">
              <a:lnSpc>
                <a:spcPct val="120000"/>
              </a:lnSpc>
              <a:defRPr sz="3500">
                <a:solidFill>
                  <a:srgbClr val="575D6A"/>
                </a:solidFill>
                <a:latin typeface="FreightSansLFPro"/>
              </a:defRPr>
            </a:lvl2pPr>
            <a:lvl3pPr algn="l">
              <a:lnSpc>
                <a:spcPct val="120000"/>
              </a:lnSpc>
              <a:defRPr sz="3500">
                <a:solidFill>
                  <a:srgbClr val="575D6A"/>
                </a:solidFill>
                <a:latin typeface="FreightSansLFPro"/>
              </a:defRPr>
            </a:lvl3pPr>
            <a:lvl4pPr algn="l">
              <a:lnSpc>
                <a:spcPct val="120000"/>
              </a:lnSpc>
              <a:defRPr sz="3500">
                <a:solidFill>
                  <a:srgbClr val="575D6A"/>
                </a:solidFill>
                <a:latin typeface="FreightSansLFPro"/>
              </a:defRPr>
            </a:lvl4pPr>
            <a:lvl5pPr algn="l">
              <a:lnSpc>
                <a:spcPct val="120000"/>
              </a:lnSpc>
              <a:defRPr sz="3500">
                <a:solidFill>
                  <a:srgbClr val="575D6A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&lt;code&gt;&lt;/code&gt;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48" y="2540000"/>
            <a:ext cx="505326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55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xStyles>
    <p:titleStyle>
      <a:lvl1pPr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1143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2286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3429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4572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5715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6858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8001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14400" algn="ctr" defTabSz="273050" eaLnBrk="1" hangingPunct="1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20650"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234950"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355600"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476250" algn="ctr" defTabSz="273050" eaLnBrk="1" hangingPunct="1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1143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2286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3429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4572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5715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6858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8001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914400" algn="ctr" defTabSz="27305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deplaysoftware/parallelts-range-exploration" TargetMode="External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toby-allsopp/ranges-coroutine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comments" Target="../comments/commen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CaseyCarter/cmcstl2" TargetMode="External"/><Relationship Id="rId4" Type="http://schemas.openxmlformats.org/officeDocument/2006/relationships/hyperlink" Target="https://github.com/Microsoft/Range-V3-VS2015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ericniebler/range-v3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Concept </a:t>
            </a:r>
            <a:r>
              <a:rPr lang="en-US" dirty="0" err="1"/>
              <a:t>Heirarchy</a:t>
            </a:r>
            <a:r>
              <a:rPr lang="en-US" dirty="0"/>
              <a:t>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59522922"/>
              </p:ext>
            </p:extLst>
          </p:nvPr>
        </p:nvGraphicFramePr>
        <p:xfrm>
          <a:off x="1574800" y="1295400"/>
          <a:ext cx="74168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6400800" y="2362200"/>
            <a:ext cx="762000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  <a:headEnd type="none"/>
            <a:tailEnd type="oval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6400800" y="2971800"/>
            <a:ext cx="762000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  <a:headEnd type="none"/>
            <a:tailEnd type="oval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6629400" y="1981200"/>
            <a:ext cx="2514600" cy="304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D8490"/>
                </a:solidFill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r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anges::begin(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rng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2590800"/>
            <a:ext cx="2514600" cy="304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D8490"/>
                </a:solidFill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r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anges::end(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rng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1200" y="4953000"/>
            <a:ext cx="1371600" cy="304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FreightSansLFPro SmBd"/>
                <a:ea typeface="Vista Sans OT Medium"/>
                <a:cs typeface="Vista Sans OT Medium"/>
                <a:sym typeface="Vista Sans OT Medium"/>
              </a:rPr>
              <a:t>O(N) copy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4953000"/>
            <a:ext cx="1371600" cy="304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FreightSansLFPro SmBd"/>
                <a:ea typeface="Vista Sans OT Medium"/>
                <a:cs typeface="Vista Sans OT Medium"/>
                <a:sym typeface="Vista Sans OT Medium"/>
              </a:rPr>
              <a:t>O(1) copy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8991600" y="4648200"/>
            <a:ext cx="762000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  <a:headEnd type="none"/>
            <a:tailEnd type="oval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/>
          <p:cNvSpPr txBox="1"/>
          <p:nvPr/>
        </p:nvSpPr>
        <p:spPr>
          <a:xfrm>
            <a:off x="9220200" y="4267200"/>
            <a:ext cx="2514600" cy="304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D8490"/>
                </a:solidFill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r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anges::size(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rng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Consolas" panose="020B0609020204030204" pitchFamily="49" charset="0"/>
                <a:ea typeface="Vista Sans OT Medium"/>
                <a:cs typeface="Vista Sans OT Medium"/>
                <a:sym typeface="Vista Sans OT Medium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2059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spAutoFit/>
          </a:bodyPr>
          <a:lstStyle/>
          <a:p>
            <a:pPr algn="ctr"/>
            <a:r>
              <a:rPr lang="en-US" dirty="0"/>
              <a:t>Migrating From STL Algorithms to the Ranges TS</a:t>
            </a:r>
          </a:p>
        </p:txBody>
      </p:sp>
    </p:spTree>
    <p:extLst>
      <p:ext uri="{BB962C8B-B14F-4D97-AF65-F5344CB8AC3E}">
        <p14:creationId xmlns:p14="http://schemas.microsoft.com/office/powerpoint/2010/main" val="1614546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Range-based algorithm overloads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00600" y="2142696"/>
            <a:ext cx="5562600" cy="553998"/>
          </a:xfrm>
          <a:solidFill>
            <a:schemeClr val="tx1"/>
          </a:solidFill>
        </p:spPr>
        <p:txBody>
          <a:bodyPr lIns="91440" tIns="91440" rIns="91440" bIns="91440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std::sort(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vec.begin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vec.end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());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800600" y="3704103"/>
            <a:ext cx="5562600" cy="5539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ranges::sort(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</p:txBody>
      </p:sp>
      <p:sp>
        <p:nvSpPr>
          <p:cNvPr id="5" name="Down Arrow 4"/>
          <p:cNvSpPr/>
          <p:nvPr/>
        </p:nvSpPr>
        <p:spPr>
          <a:xfrm>
            <a:off x="7239000" y="2945888"/>
            <a:ext cx="342900" cy="609600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429000"/>
            <a:ext cx="3886200" cy="1895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57200" hangingPunct="0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All std algorithms have range-based overloads that dispatch to the iterator overloads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62000" y="2114892"/>
            <a:ext cx="3200400" cy="55399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vector&lt;</a:t>
            </a:r>
            <a:r>
              <a:rPr lang="en-US" sz="20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1439863"/>
            <a:ext cx="44196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Example: sorting a vector: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800600" y="4725946"/>
            <a:ext cx="6858000" cy="987504"/>
          </a:xfrm>
          <a:prstGeom prst="wedgeRoundRectCallout">
            <a:avLst>
              <a:gd name="adj1" fmla="val -39443"/>
              <a:gd name="adj2" fmla="val -96523"/>
              <a:gd name="adj3" fmla="val 16667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Consolas" charset="0"/>
                <a:ea typeface="Consolas" charset="0"/>
                <a:cs typeface="Consolas" charset="0"/>
                <a:sym typeface="Gill Sans"/>
              </a:rPr>
              <a:t>::ranges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sym typeface="Gill Sans"/>
              </a:rPr>
              <a:t> (for range-v3)</a:t>
            </a:r>
            <a:b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sym typeface="Gill Sans"/>
              </a:rPr>
            </a:b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Consolas" charset="0"/>
                <a:ea typeface="Consolas" charset="0"/>
                <a:cs typeface="Consolas" charset="0"/>
                <a:sym typeface="Gill Sans"/>
              </a:rPr>
              <a:t>::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Consolas" charset="0"/>
                <a:ea typeface="Consolas" charset="0"/>
                <a:cs typeface="Consolas" charset="0"/>
                <a:sym typeface="Gill Sans"/>
              </a:rPr>
              <a:t>std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Consolas" charset="0"/>
                <a:ea typeface="Consolas" charset="0"/>
                <a:cs typeface="Consolas" charset="0"/>
                <a:sym typeface="Gill Sans"/>
              </a:rPr>
              <a:t>::experimental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onsolas" charset="0"/>
                <a:ea typeface="Consolas" charset="0"/>
                <a:cs typeface="Consolas" charset="0"/>
                <a:sym typeface="Gill Sans"/>
              </a:rPr>
              <a:t>::ranges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Gill Sans"/>
              </a:rPr>
              <a:t> (for Ranges TS)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8379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Invocables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115793"/>
            <a:ext cx="3200400" cy="1661993"/>
          </a:xfrm>
          <a:solidFill>
            <a:schemeClr val="tx1"/>
          </a:solidFill>
        </p:spPr>
        <p:txBody>
          <a:bodyPr wrap="square" lIns="91440" tIns="91440" rIns="91440" bIns="91440">
            <a:sp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Data 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valid()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vector&lt;Data&gt;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vec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419600" y="4080347"/>
            <a:ext cx="6629400" cy="5539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r = ranges::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all_of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, &amp;Data::valid);</a:t>
            </a:r>
          </a:p>
        </p:txBody>
      </p:sp>
      <p:sp>
        <p:nvSpPr>
          <p:cNvPr id="5" name="Down Arrow 4"/>
          <p:cNvSpPr/>
          <p:nvPr/>
        </p:nvSpPr>
        <p:spPr>
          <a:xfrm>
            <a:off x="7562850" y="3367637"/>
            <a:ext cx="342900" cy="609600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4445472"/>
            <a:ext cx="2819400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57200" hangingPunct="0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Member pointers are ok as function objects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419600" y="2177507"/>
            <a:ext cx="6629400" cy="92333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r = std::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all_of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vec.begin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vec.end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 </a:t>
            </a:r>
          </a:p>
          <a:p>
            <a:pPr marL="0" indent="0">
              <a:buFont typeface="Arial"/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   [](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&amp; a) {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a.valid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();});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1439863"/>
            <a:ext cx="84582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Example: checking all elements in a range are valid:</a:t>
            </a:r>
          </a:p>
        </p:txBody>
      </p:sp>
    </p:spTree>
    <p:extLst>
      <p:ext uri="{BB962C8B-B14F-4D97-AF65-F5344CB8AC3E}">
        <p14:creationId xmlns:p14="http://schemas.microsoft.com/office/powerpoint/2010/main" val="1897012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133600"/>
            <a:ext cx="3200400" cy="1661993"/>
          </a:xfrm>
          <a:solidFill>
            <a:schemeClr val="tx1"/>
          </a:solidFill>
        </p:spPr>
        <p:txBody>
          <a:bodyPr wrap="square" lIns="91440" tIns="91440" rIns="91440" bIns="91440">
            <a:sp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Pair 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first, second;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vector&lt;Pair&gt;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vec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419600" y="4080347"/>
            <a:ext cx="6629400" cy="5539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it = ranges::find(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000" kern="0" dirty="0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42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, &amp;Pair::first);</a:t>
            </a:r>
          </a:p>
        </p:txBody>
      </p:sp>
      <p:sp>
        <p:nvSpPr>
          <p:cNvPr id="5" name="Down Arrow 4"/>
          <p:cNvSpPr/>
          <p:nvPr/>
        </p:nvSpPr>
        <p:spPr>
          <a:xfrm>
            <a:off x="7543800" y="3276600"/>
            <a:ext cx="342900" cy="609600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4445472"/>
            <a:ext cx="2819400" cy="1421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57200" hangingPunct="0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Projections transform the input sequence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419600" y="2177507"/>
            <a:ext cx="6858000" cy="92333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it = std::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find_if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vec.begin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vec.end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</a:t>
            </a:r>
          </a:p>
          <a:p>
            <a:pPr marL="0" indent="0">
              <a:buFont typeface="Arial"/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   [](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&amp; a) {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a.first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== </a:t>
            </a:r>
            <a:r>
              <a:rPr lang="en-US" sz="2000" kern="0" dirty="0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42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; });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1439863"/>
            <a:ext cx="84582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Example: find an element with a certain property: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943600" y="5467705"/>
            <a:ext cx="4648200" cy="646986"/>
          </a:xfrm>
          <a:prstGeom prst="wedgeRoundRectCallout">
            <a:avLst>
              <a:gd name="adj1" fmla="val 32282"/>
              <a:gd name="adj2" fmla="val -172477"/>
              <a:gd name="adj3" fmla="val 16667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Invocables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 are ok here, too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08404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262" y="533400"/>
            <a:ext cx="10668000" cy="919163"/>
          </a:xfrm>
        </p:spPr>
        <p:txBody>
          <a:bodyPr/>
          <a:lstStyle/>
          <a:p>
            <a:r>
              <a:rPr lang="en-US" dirty="0"/>
              <a:t>Sentinels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3308350"/>
            <a:ext cx="10668000" cy="654050"/>
          </a:xfrm>
          <a:solidFill>
            <a:schemeClr val="tx1"/>
          </a:solidFill>
        </p:spPr>
        <p:txBody>
          <a:bodyPr/>
          <a:lstStyle/>
          <a:p>
            <a:pPr marL="228600" lvl="1" indent="0">
              <a:buNone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decltype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rng.begin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())    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decltype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rng.end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())</a:t>
            </a:r>
          </a:p>
        </p:txBody>
      </p:sp>
      <p:sp>
        <p:nvSpPr>
          <p:cNvPr id="5" name="Not Equal 4"/>
          <p:cNvSpPr/>
          <p:nvPr/>
        </p:nvSpPr>
        <p:spPr>
          <a:xfrm>
            <a:off x="5714999" y="3308350"/>
            <a:ext cx="1066800" cy="742247"/>
          </a:xfrm>
          <a:prstGeom prst="mathNotEqual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75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Equal 5"/>
          <p:cNvSpPr/>
          <p:nvPr/>
        </p:nvSpPr>
        <p:spPr>
          <a:xfrm>
            <a:off x="5701258" y="3308350"/>
            <a:ext cx="1066799" cy="757811"/>
          </a:xfrm>
          <a:prstGeom prst="mathEqual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39184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262" y="533400"/>
            <a:ext cx="10668000" cy="919163"/>
          </a:xfrm>
        </p:spPr>
        <p:txBody>
          <a:bodyPr/>
          <a:lstStyle/>
          <a:p>
            <a:r>
              <a:rPr lang="en-US" dirty="0" smtClean="0"/>
              <a:t>Sentinel Example: C-style strings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5800" y="1600200"/>
            <a:ext cx="10668000" cy="4648200"/>
          </a:xfrm>
          <a:solidFill>
            <a:schemeClr val="tx1"/>
          </a:solidFill>
        </p:spPr>
        <p:txBody>
          <a:bodyPr/>
          <a:lstStyle/>
          <a:p>
            <a:pPr marL="228600" lvl="1" indent="0">
              <a:buNone/>
            </a:pPr>
            <a:r>
              <a:rPr lang="en-US" sz="14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A sentinel representing the end of a null-terminated string:</a:t>
            </a:r>
          </a:p>
          <a:p>
            <a:pPr marL="228600" lvl="1" indent="0">
              <a:buNone/>
            </a:pP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null_terminator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{};</a:t>
            </a:r>
          </a:p>
          <a:p>
            <a:pPr marL="228600" lvl="1" indent="0">
              <a:buNone/>
            </a:pPr>
            <a:endParaRPr lang="en-US" sz="1400" dirty="0" smtClean="0">
              <a:latin typeface="Consolas" charset="0"/>
              <a:ea typeface="Consolas" charset="0"/>
              <a:cs typeface="Consolas" charset="0"/>
            </a:endParaRPr>
          </a:p>
          <a:p>
            <a:pPr marL="228600" lvl="1" indent="0">
              <a:buNone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operator==(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* s,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null_terminator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)   {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*s == </a:t>
            </a:r>
            <a:r>
              <a:rPr lang="en-US" sz="1400" dirty="0" smtClean="0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'\0'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; }</a:t>
            </a:r>
          </a:p>
          <a:p>
            <a:pPr marL="228600" lvl="1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operator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==(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null_terminator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n,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s)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s == n; }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  <a:p>
            <a:pPr marL="228600" lvl="1" indent="0">
              <a:buNone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operator!=(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 s,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null_terminator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n) {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!(s == n); }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  <a:p>
            <a:pPr marL="228600" lvl="1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operator!=(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null_terminator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n,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 s)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!(s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==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n);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228600" lvl="1" indent="0">
              <a:buNone/>
            </a:pPr>
            <a:endParaRPr lang="en-US" sz="1400" dirty="0" smtClean="0">
              <a:latin typeface="Consolas" charset="0"/>
              <a:ea typeface="Consolas" charset="0"/>
              <a:cs typeface="Consolas" charset="0"/>
            </a:endParaRPr>
          </a:p>
          <a:p>
            <a:pPr marL="228600" lvl="1" indent="0">
              <a:buNone/>
            </a:pP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...</a:t>
            </a:r>
          </a:p>
          <a:p>
            <a:pPr marL="228600" lvl="1" indent="0">
              <a:buNone/>
            </a:pP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  <a:p>
            <a:pPr marL="228600" lvl="1" indent="0">
              <a:buNone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&lt;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InputIterator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I, Sentinel&lt;I&gt; S,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T&gt;</a:t>
            </a:r>
          </a:p>
          <a:p>
            <a:pPr marL="228600" lvl="1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EqualityComparable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400" dirty="0" err="1" smtClean="0">
                <a:latin typeface="Consolas" charset="0"/>
                <a:ea typeface="Consolas" charset="0"/>
                <a:cs typeface="Consolas" charset="0"/>
              </a:rPr>
              <a:t>reference_t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&lt;I&gt;,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T&amp;&gt;</a:t>
            </a:r>
          </a:p>
          <a:p>
            <a:pPr marL="228600" lvl="1" indent="0">
              <a:buNone/>
            </a:pP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I find( I first, S last,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T&amp; value ) {</a:t>
            </a:r>
          </a:p>
          <a:p>
            <a:pPr marL="228600" lvl="1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( ; first != last; ++first )</a:t>
            </a:r>
          </a:p>
          <a:p>
            <a:pPr marL="228600" lvl="1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( *first == value )</a:t>
            </a:r>
          </a:p>
          <a:p>
            <a:pPr marL="228600" lvl="1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   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break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228600" lvl="1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 smtClean="0">
                <a:latin typeface="Consolas" charset="0"/>
                <a:ea typeface="Consolas" charset="0"/>
                <a:cs typeface="Consolas" charset="0"/>
              </a:rPr>
              <a:t> first;</a:t>
            </a:r>
          </a:p>
          <a:p>
            <a:pPr marL="228600" lvl="1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1400" dirty="0" smtClean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4876800"/>
            <a:ext cx="1600200" cy="381000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629400" y="4866203"/>
            <a:ext cx="2971800" cy="783193"/>
          </a:xfrm>
          <a:prstGeom prst="wedgeRoundRectCallout">
            <a:avLst>
              <a:gd name="adj1" fmla="val -91378"/>
              <a:gd name="adj2" fmla="val -19227"/>
              <a:gd name="adj3" fmla="val 16667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Very efficient!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45375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Sentinel: Caveat!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6248400" cy="339725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i="1" dirty="0" smtClean="0"/>
              <a:t>gross misappropriation </a:t>
            </a:r>
            <a:r>
              <a:rPr lang="en-US" dirty="0" smtClean="0"/>
              <a:t>of syntax</a:t>
            </a:r>
          </a:p>
          <a:p>
            <a:r>
              <a:rPr lang="en-US" dirty="0" smtClean="0"/>
              <a:t>”==” here does </a:t>
            </a:r>
            <a:r>
              <a:rPr lang="en-US" i="1" dirty="0" smtClean="0"/>
              <a:t>not</a:t>
            </a:r>
            <a:r>
              <a:rPr lang="en-US" dirty="0" smtClean="0"/>
              <a:t> mean they represent the same value</a:t>
            </a:r>
          </a:p>
          <a:p>
            <a:r>
              <a:rPr lang="en-US" dirty="0" smtClean="0"/>
              <a:t>Sorry, John! </a:t>
            </a:r>
            <a:r>
              <a:rPr lang="en-US" dirty="0" smtClean="0">
                <a:sym typeface="Wingdings"/>
              </a:rPr>
              <a:t>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398" y="1555750"/>
            <a:ext cx="3935602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4834554"/>
            <a:ext cx="5943600" cy="541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John “Value Semantics!” </a:t>
            </a:r>
            <a:r>
              <a:rPr kumimoji="0" lang="en-US" sz="3200" b="0" i="0" u="none" strike="noStrike" cap="none" spc="0" normalizeH="0" baseline="0" dirty="0" err="1" smtClean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Lakos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189175"/>
            <a:ext cx="6781800" cy="2708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Image from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</a:t>
            </a:r>
            <a:r>
              <a:rPr kumimoji="0" lang="en-US" sz="1600" b="0" i="0" u="none" strike="noStrike" cap="none" spc="0" normalizeH="0" dirty="0" err="1" smtClean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isocpp.org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, used without permission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52959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allowing the type of the end iterator to differ from the begin we:</a:t>
            </a:r>
          </a:p>
          <a:p>
            <a:pPr lvl="1"/>
            <a:r>
              <a:rPr lang="en-US" dirty="0"/>
              <a:t>Give the optimizer more context, resulting in better </a:t>
            </a:r>
            <a:r>
              <a:rPr lang="en-US" dirty="0" err="1"/>
              <a:t>codegen</a:t>
            </a:r>
            <a:endParaRPr lang="en-US" dirty="0"/>
          </a:p>
          <a:p>
            <a:pPr lvl="1"/>
            <a:r>
              <a:rPr lang="en-US" dirty="0"/>
              <a:t>Make it easier to write correct iterators</a:t>
            </a:r>
          </a:p>
        </p:txBody>
      </p:sp>
    </p:spTree>
    <p:extLst>
      <p:ext uri="{BB962C8B-B14F-4D97-AF65-F5344CB8AC3E}">
        <p14:creationId xmlns:p14="http://schemas.microsoft.com/office/powerpoint/2010/main" val="341218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 Ranges TS:</a:t>
            </a:r>
            <a:br>
              <a:rPr lang="en-US" dirty="0"/>
            </a:br>
            <a:r>
              <a:rPr lang="en-US" dirty="0" smtClean="0"/>
              <a:t>Range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502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Ranges </a:t>
            </a:r>
            <a:r>
              <a:rPr lang="en-US" dirty="0" smtClean="0"/>
              <a:t>TS and Beyond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Concepts, Classes, and Algorithms, with a look to what’s beyond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Eric Niebler</a:t>
            </a:r>
          </a:p>
        </p:txBody>
      </p:sp>
    </p:spTree>
    <p:extLst>
      <p:ext uri="{BB962C8B-B14F-4D97-AF65-F5344CB8AC3E}">
        <p14:creationId xmlns:p14="http://schemas.microsoft.com/office/powerpoint/2010/main" val="1189889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Views: Pipelines of lazy computation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2000" y="1562100"/>
            <a:ext cx="6553200" cy="36957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US" sz="1800" kern="0" dirty="0" smtClean="0">
                <a:latin typeface="Consolas" panose="020B0609020204030204" pitchFamily="49" charset="0"/>
              </a:rPr>
              <a:t> main() 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smtClean="0">
                <a:latin typeface="Consolas" panose="020B0609020204030204" pitchFamily="49" charset="0"/>
              </a:rPr>
              <a:t>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using namespace </a:t>
            </a:r>
            <a:r>
              <a:rPr lang="en-US" sz="1800" kern="0" dirty="0" err="1" smtClean="0">
                <a:latin typeface="Consolas" panose="020B0609020204030204" pitchFamily="49" charset="0"/>
              </a:rPr>
              <a:t>std</a:t>
            </a:r>
            <a:r>
              <a:rPr lang="en-US" sz="1800" kern="0" dirty="0" smtClean="0">
                <a:latin typeface="Consolas" panose="020B0609020204030204" pitchFamily="49" charset="0"/>
              </a:rPr>
              <a:t>::experimental::ranges;</a:t>
            </a:r>
          </a:p>
          <a:p>
            <a:pPr marL="0" indent="0">
              <a:buFont typeface="Arial"/>
              <a:buNone/>
            </a:pPr>
            <a:endParaRPr lang="en-US" sz="1800" kern="0" dirty="0" smtClean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800" kern="0" dirty="0" smtClean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rgbClr val="00B050"/>
                </a:solidFill>
                <a:latin typeface="Consolas" panose="020B0609020204030204" pitchFamily="49" charset="0"/>
              </a:rPr>
              <a:t>// {0,1,2,3,4,5,6,7,8,9}</a:t>
            </a:r>
            <a:endParaRPr lang="en-US" sz="1800" kern="0" dirty="0" smtClean="0">
              <a:latin typeface="Consolas" panose="020B0609020204030204" pitchFamily="49" charset="0"/>
            </a:endParaRP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smtClean="0">
                <a:latin typeface="Consolas" panose="020B0609020204030204" pitchFamily="49" charset="0"/>
              </a:rPr>
              <a:t> </a:t>
            </a:r>
            <a:r>
              <a:rPr lang="en-US" sz="1800" kern="0" dirty="0" err="1" smtClean="0">
                <a:latin typeface="Consolas" panose="020B0609020204030204" pitchFamily="49" charset="0"/>
              </a:rPr>
              <a:t>std</a:t>
            </a:r>
            <a:r>
              <a:rPr lang="en-US" sz="1800" kern="0" dirty="0" smtClean="0">
                <a:latin typeface="Consolas" panose="020B0609020204030204" pitchFamily="49" charset="0"/>
              </a:rPr>
              <a:t>::vector&lt;</a:t>
            </a:r>
            <a:r>
              <a:rPr lang="en-US" sz="1800" kern="0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US" sz="1800" kern="0" dirty="0" smtClean="0">
                <a:latin typeface="Consolas" panose="020B0609020204030204" pitchFamily="49" charset="0"/>
              </a:rPr>
              <a:t>&gt; is = view::iota(</a:t>
            </a:r>
            <a:r>
              <a:rPr lang="en-US" sz="1800" kern="0" dirty="0" smtClean="0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sz="1800" kern="0" dirty="0" smtClean="0">
                <a:latin typeface="Consolas" panose="020B0609020204030204" pitchFamily="49" charset="0"/>
              </a:rPr>
              <a:t>, </a:t>
            </a:r>
            <a:r>
              <a:rPr lang="en-US" sz="1800" kern="0" dirty="0" smtClean="0">
                <a:solidFill>
                  <a:srgbClr val="00B0F0"/>
                </a:solidFill>
                <a:latin typeface="Consolas" panose="020B0609020204030204" pitchFamily="49" charset="0"/>
              </a:rPr>
              <a:t>10</a:t>
            </a:r>
            <a:r>
              <a:rPr lang="en-US" sz="1800" kern="0" dirty="0" smtClean="0">
                <a:latin typeface="Consolas" panose="020B0609020204030204" pitchFamily="49" charset="0"/>
              </a:rPr>
              <a:t>);</a:t>
            </a:r>
            <a:endParaRPr lang="en-US" sz="1800" kern="0" dirty="0" smtClean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buFont typeface="Arial"/>
              <a:buNone/>
            </a:pPr>
            <a:endParaRPr lang="en-US" sz="1800" kern="0" dirty="0" smtClean="0">
              <a:latin typeface="Consolas" panose="020B0609020204030204" pitchFamily="49" charset="0"/>
            </a:endParaRPr>
          </a:p>
          <a:p>
            <a:pPr marL="0" indent="0">
              <a:buFont typeface="Arial"/>
              <a:buNone/>
            </a:pPr>
            <a:r>
              <a:rPr lang="en-US" sz="1800" kern="0" dirty="0" smtClean="0">
                <a:latin typeface="Consolas" panose="020B0609020204030204" pitchFamily="49" charset="0"/>
              </a:rPr>
              <a:t>  auto </a:t>
            </a:r>
            <a:r>
              <a:rPr lang="en-US" sz="1800" kern="0" dirty="0" err="1" smtClean="0">
                <a:latin typeface="Consolas" panose="020B0609020204030204" pitchFamily="49" charset="0"/>
              </a:rPr>
              <a:t>is_even</a:t>
            </a:r>
            <a:r>
              <a:rPr lang="en-US" sz="1800" kern="0" dirty="0" smtClean="0">
                <a:latin typeface="Consolas" panose="020B0609020204030204" pitchFamily="49" charset="0"/>
              </a:rPr>
              <a:t> = [](</a:t>
            </a:r>
            <a:r>
              <a:rPr lang="en-US" sz="1800" kern="0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800" kern="0" dirty="0" err="1" smtClean="0">
                <a:latin typeface="Consolas" panose="020B0609020204030204" pitchFamily="49" charset="0"/>
              </a:rPr>
              <a:t>i</a:t>
            </a:r>
            <a:r>
              <a:rPr lang="en-US" sz="1800" kern="0" dirty="0" smtClean="0">
                <a:latin typeface="Consolas" panose="020B0609020204030204" pitchFamily="49" charset="0"/>
              </a:rPr>
              <a:t>) {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1800" kern="0" dirty="0" smtClean="0">
                <a:latin typeface="Consolas" panose="020B0609020204030204" pitchFamily="49" charset="0"/>
              </a:rPr>
              <a:t> </a:t>
            </a:r>
            <a:r>
              <a:rPr lang="en-US" sz="1800" kern="0" dirty="0" err="1" smtClean="0">
                <a:latin typeface="Consolas" panose="020B0609020204030204" pitchFamily="49" charset="0"/>
              </a:rPr>
              <a:t>i</a:t>
            </a:r>
            <a:r>
              <a:rPr lang="en-US" sz="1800" kern="0" dirty="0" smtClean="0">
                <a:latin typeface="Consolas" panose="020B0609020204030204" pitchFamily="49" charset="0"/>
              </a:rPr>
              <a:t> % </a:t>
            </a:r>
            <a:r>
              <a:rPr lang="en-US" sz="1800" kern="0" dirty="0" smtClean="0">
                <a:solidFill>
                  <a:srgbClr val="00B0F0"/>
                </a:solidFill>
                <a:latin typeface="Consolas" panose="020B0609020204030204" pitchFamily="49" charset="0"/>
              </a:rPr>
              <a:t>2</a:t>
            </a:r>
            <a:r>
              <a:rPr lang="en-US" sz="1800" kern="0" dirty="0" smtClean="0">
                <a:latin typeface="Consolas" panose="020B0609020204030204" pitchFamily="49" charset="0"/>
              </a:rPr>
              <a:t> == </a:t>
            </a:r>
            <a:r>
              <a:rPr lang="en-US" sz="1800" kern="0" dirty="0" smtClean="0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sz="1800" kern="0" dirty="0" smtClean="0">
                <a:latin typeface="Consolas" panose="020B0609020204030204" pitchFamily="49" charset="0"/>
              </a:rPr>
              <a:t>; };</a:t>
            </a:r>
          </a:p>
          <a:p>
            <a:pPr marL="0" indent="0">
              <a:buFont typeface="Arial"/>
              <a:buNone/>
            </a:pPr>
            <a:endParaRPr lang="en-US" sz="1800" kern="0" dirty="0" smtClean="0">
              <a:latin typeface="Consolas" panose="020B0609020204030204" pitchFamily="49" charset="0"/>
            </a:endParaRPr>
          </a:p>
          <a:p>
            <a:pPr marL="0" indent="0">
              <a:buFont typeface="Arial"/>
              <a:buNone/>
            </a:pPr>
            <a:r>
              <a:rPr lang="en-US" sz="1800" kern="0" dirty="0" smtClean="0">
                <a:latin typeface="Consolas" panose="020B0609020204030204" pitchFamily="49" charset="0"/>
              </a:rPr>
              <a:t>  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 smtClean="0">
                <a:latin typeface="Consolas" panose="020B0609020204030204" pitchFamily="49" charset="0"/>
              </a:rPr>
              <a:t> (</a:t>
            </a:r>
            <a:r>
              <a:rPr lang="en-US" sz="1800" kern="0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US" sz="1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800" kern="0" dirty="0" err="1" smtClean="0">
                <a:latin typeface="Consolas" panose="020B0609020204030204" pitchFamily="49" charset="0"/>
              </a:rPr>
              <a:t>i</a:t>
            </a:r>
            <a:r>
              <a:rPr lang="en-US" sz="1800" kern="0" dirty="0" smtClean="0">
                <a:latin typeface="Consolas" panose="020B0609020204030204" pitchFamily="49" charset="0"/>
              </a:rPr>
              <a:t> : is | view::filter(</a:t>
            </a:r>
            <a:r>
              <a:rPr lang="en-US" sz="1800" kern="0" dirty="0" err="1" smtClean="0">
                <a:latin typeface="Consolas" panose="020B0609020204030204" pitchFamily="49" charset="0"/>
              </a:rPr>
              <a:t>is_even</a:t>
            </a:r>
            <a:r>
              <a:rPr lang="en-US" sz="1800" kern="0" dirty="0" smtClean="0">
                <a:latin typeface="Consolas" panose="020B0609020204030204" pitchFamily="49" charset="0"/>
              </a:rPr>
              <a:t>))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smtClean="0">
                <a:latin typeface="Consolas" panose="020B0609020204030204" pitchFamily="49" charset="0"/>
              </a:rPr>
              <a:t>   </a:t>
            </a:r>
            <a:r>
              <a:rPr lang="en-US" sz="1800" kern="0" dirty="0" err="1" smtClean="0">
                <a:latin typeface="Consolas" panose="020B0609020204030204" pitchFamily="49" charset="0"/>
              </a:rPr>
              <a:t>std</a:t>
            </a:r>
            <a:r>
              <a:rPr lang="en-US" sz="1800" kern="0" dirty="0" smtClean="0">
                <a:latin typeface="Consolas" panose="020B0609020204030204" pitchFamily="49" charset="0"/>
              </a:rPr>
              <a:t>::</a:t>
            </a:r>
            <a:r>
              <a:rPr lang="en-US" sz="1800" kern="0" dirty="0" err="1" smtClean="0">
                <a:latin typeface="Consolas" panose="020B0609020204030204" pitchFamily="49" charset="0"/>
              </a:rPr>
              <a:t>cout</a:t>
            </a:r>
            <a:r>
              <a:rPr lang="en-US" sz="1800" kern="0" dirty="0" smtClean="0">
                <a:latin typeface="Consolas" panose="020B0609020204030204" pitchFamily="49" charset="0"/>
              </a:rPr>
              <a:t> &lt;&lt; </a:t>
            </a:r>
            <a:r>
              <a:rPr lang="en-US" sz="1800" kern="0" dirty="0" err="1" smtClean="0">
                <a:latin typeface="Consolas" panose="020B0609020204030204" pitchFamily="49" charset="0"/>
              </a:rPr>
              <a:t>i</a:t>
            </a:r>
            <a:r>
              <a:rPr lang="en-US" sz="1800" kern="0" dirty="0" smtClean="0">
                <a:latin typeface="Consolas" panose="020B0609020204030204" pitchFamily="49" charset="0"/>
              </a:rPr>
              <a:t> &lt;&lt; </a:t>
            </a:r>
            <a:r>
              <a:rPr lang="en-US" sz="1800" kern="0" dirty="0" smtClean="0">
                <a:solidFill>
                  <a:srgbClr val="00B0F0"/>
                </a:solidFill>
                <a:latin typeface="Consolas" panose="020B0609020204030204" pitchFamily="49" charset="0"/>
              </a:rPr>
              <a:t>' '</a:t>
            </a:r>
            <a:r>
              <a:rPr lang="en-US" sz="1800" kern="0" dirty="0" smtClean="0">
                <a:latin typeface="Consolas" panose="020B0609020204030204" pitchFamily="49" charset="0"/>
              </a:rPr>
              <a:t>;</a:t>
            </a:r>
            <a:r>
              <a:rPr lang="en-US" sz="1800" kern="0" dirty="0" smtClean="0">
                <a:solidFill>
                  <a:srgbClr val="00B050"/>
                </a:solidFill>
                <a:latin typeface="Consolas" panose="020B0609020204030204" pitchFamily="49" charset="0"/>
              </a:rPr>
              <a:t> // 0 2 4 6 8</a:t>
            </a:r>
          </a:p>
          <a:p>
            <a:pPr marL="0" indent="0">
              <a:buFont typeface="Arial"/>
              <a:buNone/>
            </a:pPr>
            <a:r>
              <a:rPr lang="en-US" sz="1800" kern="0" dirty="0" smtClean="0">
                <a:latin typeface="Consolas" panose="020B0609020204030204" pitchFamily="49" charset="0"/>
              </a:rPr>
              <a:t>}</a:t>
            </a: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467600" y="1561407"/>
            <a:ext cx="3962400" cy="2349579"/>
          </a:xfrm>
          <a:prstGeom prst="wedgeRoundRectCallout">
            <a:avLst>
              <a:gd name="adj1" fmla="val -77477"/>
              <a:gd name="adj2" fmla="val 14384"/>
              <a:gd name="adj3" fmla="val 16667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Consolas" charset="0"/>
                <a:ea typeface="Consolas" charset="0"/>
                <a:cs typeface="Consolas" charset="0"/>
                <a:sym typeface="Gill Sans"/>
              </a:rPr>
              <a:t>view::iota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: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 generate half-open range of </a:t>
            </a:r>
            <a:r>
              <a:rPr kumimoji="0" lang="en-US" sz="32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incrementable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 things.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467600" y="4399836"/>
            <a:ext cx="3962400" cy="1804749"/>
          </a:xfrm>
          <a:prstGeom prst="wedgeRoundRectCallout">
            <a:avLst>
              <a:gd name="adj1" fmla="val -86288"/>
              <a:gd name="adj2" fmla="val -36563"/>
              <a:gd name="adj3" fmla="val 16667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Consolas" charset="0"/>
                <a:ea typeface="Consolas" charset="0"/>
                <a:cs typeface="Consolas" charset="0"/>
                <a:sym typeface="Gill Sans"/>
              </a:rPr>
              <a:t>view::filter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: filter out elements that fail to satisfy a predicate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67058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P0789: Range Adaptors and Utilities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72200" y="1555750"/>
            <a:ext cx="5257800" cy="4762500"/>
          </a:xfrm>
        </p:spPr>
        <p:txBody>
          <a:bodyPr/>
          <a:lstStyle/>
          <a:p>
            <a:r>
              <a:rPr lang="en-US" dirty="0" smtClean="0"/>
              <a:t>Introduced at last week’s C++ Committee Meeting</a:t>
            </a:r>
          </a:p>
          <a:p>
            <a:r>
              <a:rPr lang="en-US" dirty="0" smtClean="0"/>
              <a:t>Warmly received in LEWG, forwarded to LWG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51594"/>
            <a:ext cx="4978172" cy="47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0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P0789: Range Adaptors and Utilities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Utilities (</a:t>
            </a:r>
            <a:r>
              <a:rPr lang="en-US" dirty="0" err="1" smtClean="0">
                <a:latin typeface="Consolas" charset="0"/>
                <a:ea typeface="Consolas" charset="0"/>
                <a:cs typeface="Consolas" charset="0"/>
              </a:rPr>
              <a:t>view_interface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subrange</a:t>
            </a:r>
            <a:r>
              <a:rPr lang="en-US" dirty="0" smtClean="0"/>
              <a:t>)</a:t>
            </a:r>
          </a:p>
          <a:p>
            <a:r>
              <a:rPr lang="en-US" dirty="0" smtClean="0"/>
              <a:t>View adaptors:</a:t>
            </a:r>
          </a:p>
          <a:p>
            <a:pPr lvl="1"/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all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iota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filter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transform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single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empty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reverse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take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join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split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counted</a:t>
            </a:r>
            <a:r>
              <a:rPr lang="en-US" dirty="0" smtClean="0"/>
              <a:t>,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bounded</a:t>
            </a:r>
          </a:p>
          <a:p>
            <a:pPr lvl="1"/>
            <a:r>
              <a:rPr lang="en-US" dirty="0" smtClean="0"/>
              <a:t>More to come...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57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 Ranges TS:</a:t>
            </a:r>
            <a:br>
              <a:rPr lang="en-US" dirty="0"/>
            </a:br>
            <a:r>
              <a:rPr lang="en-US" dirty="0" smtClean="0"/>
              <a:t>Parallel Ranges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88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Parallelism TS &amp; C++17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Execution policies:</a:t>
            </a:r>
          </a:p>
          <a:p>
            <a:pPr lvl="1"/>
            <a:r>
              <a:rPr lang="en-US" dirty="0" smtClean="0"/>
              <a:t>sequential</a:t>
            </a:r>
          </a:p>
          <a:p>
            <a:pPr lvl="1"/>
            <a:r>
              <a:rPr lang="en-US" dirty="0" smtClean="0"/>
              <a:t>parallel</a:t>
            </a:r>
          </a:p>
          <a:p>
            <a:pPr lvl="1"/>
            <a:r>
              <a:rPr lang="en-US" dirty="0" smtClean="0"/>
              <a:t>parallel &amp; vector</a:t>
            </a:r>
          </a:p>
          <a:p>
            <a:r>
              <a:rPr lang="en-US" dirty="0" smtClean="0"/>
              <a:t>Algorithm overloads that take execution policies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65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Algorithm Example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2000" y="1555750"/>
            <a:ext cx="10515600" cy="217805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endParaRPr lang="en-US" sz="2800" kern="0" dirty="0">
              <a:latin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644775"/>
            <a:ext cx="1905000" cy="479425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62000" y="1555750"/>
            <a:ext cx="10515600" cy="2178050"/>
          </a:xfrm>
          <a:prstGeom prst="rect">
            <a:avLst/>
          </a:prstGeom>
          <a:noFill/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kern="0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US" sz="2800" kern="0" dirty="0" smtClean="0">
                <a:latin typeface="Consolas" panose="020B0609020204030204" pitchFamily="49" charset="0"/>
              </a:rPr>
              <a:t> main() {</a:t>
            </a:r>
          </a:p>
          <a:p>
            <a:pPr marL="0" indent="0">
              <a:buFont typeface="Arial"/>
              <a:buNone/>
            </a:pPr>
            <a:r>
              <a:rPr lang="en-US" sz="2800" kern="0" dirty="0" smtClean="0">
                <a:latin typeface="Consolas" panose="020B0609020204030204" pitchFamily="49" charset="0"/>
              </a:rPr>
              <a:t>  </a:t>
            </a:r>
            <a:r>
              <a:rPr lang="en-US" sz="2800" kern="0" dirty="0" err="1" smtClean="0">
                <a:latin typeface="Consolas" panose="020B0609020204030204" pitchFamily="49" charset="0"/>
              </a:rPr>
              <a:t>std</a:t>
            </a:r>
            <a:r>
              <a:rPr lang="en-US" sz="2800" kern="0" dirty="0" smtClean="0">
                <a:latin typeface="Consolas" panose="020B0609020204030204" pitchFamily="49" charset="0"/>
              </a:rPr>
              <a:t>::vector&lt;</a:t>
            </a:r>
            <a:r>
              <a:rPr lang="en-US" sz="2800" kern="0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US" sz="2800" kern="0" dirty="0" smtClean="0">
                <a:latin typeface="Consolas" panose="020B0609020204030204" pitchFamily="49" charset="0"/>
              </a:rPr>
              <a:t>&gt; is = </a:t>
            </a:r>
            <a:r>
              <a:rPr lang="en-US" sz="2800" kern="0" dirty="0" err="1" smtClean="0">
                <a:latin typeface="Consolas" panose="020B0609020204030204" pitchFamily="49" charset="0"/>
              </a:rPr>
              <a:t>makeBigVector</a:t>
            </a:r>
            <a:r>
              <a:rPr lang="en-US" sz="2800" kern="0" dirty="0" smtClean="0"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8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800" kern="0" dirty="0" err="1" smtClean="0">
                <a:latin typeface="Consolas" charset="0"/>
                <a:ea typeface="Consolas" charset="0"/>
                <a:cs typeface="Consolas" charset="0"/>
              </a:rPr>
              <a:t>std</a:t>
            </a:r>
            <a:r>
              <a:rPr lang="en-US" sz="2800" kern="0" dirty="0" smtClean="0">
                <a:latin typeface="Consolas" charset="0"/>
                <a:ea typeface="Consolas" charset="0"/>
                <a:cs typeface="Consolas" charset="0"/>
              </a:rPr>
              <a:t>::sort(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std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::</a:t>
            </a: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par, </a:t>
            </a:r>
            <a:r>
              <a:rPr lang="en-US" sz="2800" dirty="0" err="1" smtClean="0">
                <a:latin typeface="Consolas" charset="0"/>
                <a:ea typeface="Consolas" charset="0"/>
                <a:cs typeface="Consolas" charset="0"/>
              </a:rPr>
              <a:t>v.begin</a:t>
            </a: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800" dirty="0" err="1" smtClean="0">
                <a:latin typeface="Consolas" charset="0"/>
                <a:ea typeface="Consolas" charset="0"/>
                <a:cs typeface="Consolas" charset="0"/>
              </a:rPr>
              <a:t>v.end</a:t>
            </a: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());</a:t>
            </a:r>
            <a:endParaRPr lang="en-US" sz="2800" kern="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 typeface="Arial"/>
              <a:buNone/>
            </a:pPr>
            <a:r>
              <a:rPr lang="en-US" sz="2800" kern="0" dirty="0" smtClean="0">
                <a:latin typeface="Consolas" panose="020B0609020204030204" pitchFamily="49" charset="0"/>
              </a:rPr>
              <a:t>}</a:t>
            </a:r>
            <a:endParaRPr lang="en-US" sz="2800" kern="0" dirty="0">
              <a:latin typeface="Consolas" panose="020B0609020204030204" pitchFamily="49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362200" y="3886200"/>
            <a:ext cx="4495800" cy="715089"/>
          </a:xfrm>
          <a:prstGeom prst="wedgeRoundRectCallout">
            <a:avLst>
              <a:gd name="adj1" fmla="val -13921"/>
              <a:gd name="adj2" fmla="val -119734"/>
              <a:gd name="adj3" fmla="val 16667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ea typeface="Consolas" charset="0"/>
                <a:cs typeface="Consolas" charset="0"/>
                <a:sym typeface="Gill Sans"/>
              </a:rPr>
              <a:t>In parallel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ea typeface="Consolas" charset="0"/>
                <a:cs typeface="Consolas" charset="0"/>
                <a:sym typeface="Gill Sans"/>
              </a:rPr>
              <a:t>, please!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363505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Algorithms: The Bad News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10668000" cy="4762500"/>
          </a:xfrm>
        </p:spPr>
        <p:txBody>
          <a:bodyPr/>
          <a:lstStyle/>
          <a:p>
            <a:r>
              <a:rPr lang="en-US" dirty="0" smtClean="0"/>
              <a:t>No standard GPU execution policy</a:t>
            </a:r>
          </a:p>
          <a:p>
            <a:r>
              <a:rPr lang="en-US" dirty="0" smtClean="0"/>
              <a:t>Even if there were, the interface forces a data round-trip to the GPU for each algorithm invocation.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1138991">
            <a:off x="1036250" y="4141200"/>
            <a:ext cx="1011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Parallel Algorithms Don’t Compose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276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+ Ranges == ❤️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24800" y="1555750"/>
            <a:ext cx="3505199" cy="47625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“In our approach</a:t>
            </a:r>
            <a:r>
              <a:rPr lang="en-US" sz="2200" dirty="0"/>
              <a:t>, programmers obtain full control to </a:t>
            </a:r>
            <a:r>
              <a:rPr lang="en-US" sz="2200" dirty="0" smtClean="0"/>
              <a:t>either</a:t>
            </a:r>
          </a:p>
          <a:p>
            <a:pPr marL="457200" indent="-457200">
              <a:buAutoNum type="alphaLcParenR"/>
            </a:pPr>
            <a:r>
              <a:rPr lang="en-US" sz="2200" dirty="0" smtClean="0"/>
              <a:t>use patterns </a:t>
            </a:r>
            <a:r>
              <a:rPr lang="en-US" sz="2200" dirty="0"/>
              <a:t>expressed as STL </a:t>
            </a:r>
            <a:r>
              <a:rPr lang="en-US" sz="2200" i="1" dirty="0"/>
              <a:t>algorithms</a:t>
            </a:r>
            <a:r>
              <a:rPr lang="en-US" sz="2200" dirty="0"/>
              <a:t> and </a:t>
            </a:r>
            <a:r>
              <a:rPr lang="en-US" sz="2200" i="1" dirty="0"/>
              <a:t>actions</a:t>
            </a:r>
            <a:r>
              <a:rPr lang="en-US" sz="2200" dirty="0"/>
              <a:t> which </a:t>
            </a:r>
            <a:r>
              <a:rPr lang="en-US" sz="2200" dirty="0" smtClean="0"/>
              <a:t>are computed </a:t>
            </a:r>
            <a:r>
              <a:rPr lang="en-US" sz="2200" dirty="0"/>
              <a:t>eagerly on the GPU </a:t>
            </a:r>
            <a:r>
              <a:rPr lang="en-US" sz="2200" dirty="0" smtClean="0"/>
              <a:t>or</a:t>
            </a:r>
          </a:p>
          <a:p>
            <a:pPr marL="457200" indent="-457200">
              <a:buAutoNum type="alphaLcParenR"/>
            </a:pPr>
            <a:r>
              <a:rPr lang="en-US" sz="2200" dirty="0" smtClean="0"/>
              <a:t>use </a:t>
            </a:r>
            <a:r>
              <a:rPr lang="en-US" sz="2200" i="1" dirty="0"/>
              <a:t>views</a:t>
            </a:r>
            <a:r>
              <a:rPr lang="en-US" sz="2200" dirty="0"/>
              <a:t> which our </a:t>
            </a:r>
            <a:r>
              <a:rPr lang="en-US" sz="2200" dirty="0" smtClean="0"/>
              <a:t>implementation guarantees </a:t>
            </a:r>
            <a:r>
              <a:rPr lang="en-US" sz="2200" dirty="0"/>
              <a:t>to fuse during code generation </a:t>
            </a:r>
            <a:r>
              <a:rPr lang="en-US" sz="2200" dirty="0" smtClean="0"/>
              <a:t>and execute </a:t>
            </a:r>
            <a:r>
              <a:rPr lang="en-US" sz="2200" dirty="0"/>
              <a:t>in a single GPU kernel</a:t>
            </a:r>
            <a:r>
              <a:rPr lang="en-US" sz="2200" dirty="0" smtClean="0"/>
              <a:t>.”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55750"/>
            <a:ext cx="702188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8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Composable</a:t>
            </a:r>
            <a:r>
              <a:rPr lang="en-US" dirty="0" smtClean="0"/>
              <a:t> GPU computation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62000" y="1555750"/>
            <a:ext cx="105156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float</a:t>
            </a:r>
            <a:r>
              <a:rPr lang="en-US" sz="2800" kern="0" dirty="0">
                <a:latin typeface="Consolas" panose="020B0609020204030204" pitchFamily="49" charset="0"/>
              </a:rPr>
              <a:t> </a:t>
            </a:r>
            <a:r>
              <a:rPr lang="en-US" sz="2800" kern="0" dirty="0" err="1">
                <a:latin typeface="Consolas" panose="020B0609020204030204" pitchFamily="49" charset="0"/>
              </a:rPr>
              <a:t>dotProduct</a:t>
            </a:r>
            <a:r>
              <a:rPr lang="en-US" sz="2800" kern="0" dirty="0">
                <a:latin typeface="Consolas" panose="020B0609020204030204" pitchFamily="49" charset="0"/>
              </a:rPr>
              <a:t>(</a:t>
            </a:r>
            <a:r>
              <a:rPr lang="en-US" sz="2800" kern="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const</a:t>
            </a:r>
            <a:r>
              <a:rPr lang="en-US" sz="2800" kern="0" dirty="0">
                <a:latin typeface="Consolas" panose="020B0609020204030204" pitchFamily="49" charset="0"/>
              </a:rPr>
              <a:t> </a:t>
            </a:r>
            <a:r>
              <a:rPr lang="en-US" sz="2800" kern="0" dirty="0" smtClean="0">
                <a:latin typeface="Consolas" panose="020B0609020204030204" pitchFamily="49" charset="0"/>
              </a:rPr>
              <a:t>vector&lt;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float</a:t>
            </a:r>
            <a:r>
              <a:rPr lang="en-US" sz="2800" kern="0" dirty="0" smtClean="0">
                <a:latin typeface="Consolas" panose="020B0609020204030204" pitchFamily="49" charset="0"/>
              </a:rPr>
              <a:t>&gt;&amp; </a:t>
            </a:r>
            <a:r>
              <a:rPr lang="en-US" sz="2800" kern="0" dirty="0">
                <a:latin typeface="Consolas" panose="020B0609020204030204" pitchFamily="49" charset="0"/>
              </a:rPr>
              <a:t>a,</a:t>
            </a:r>
          </a:p>
          <a:p>
            <a:pPr marL="0" indent="0">
              <a:buNone/>
            </a:pPr>
            <a:r>
              <a:rPr lang="en-US" sz="2800" kern="0" dirty="0">
                <a:latin typeface="Consolas" panose="020B0609020204030204" pitchFamily="49" charset="0"/>
              </a:rPr>
              <a:t> </a:t>
            </a:r>
            <a:r>
              <a:rPr lang="en-US" sz="2800" kern="0" dirty="0" smtClean="0">
                <a:latin typeface="Consolas" panose="020B0609020204030204" pitchFamily="49" charset="0"/>
              </a:rPr>
              <a:t>                </a:t>
            </a:r>
            <a:r>
              <a:rPr lang="en-US" sz="2800" kern="0" dirty="0" err="1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const</a:t>
            </a:r>
            <a:r>
              <a:rPr lang="en-US" sz="2800" kern="0" dirty="0" smtClean="0">
                <a:latin typeface="Consolas" panose="020B0609020204030204" pitchFamily="49" charset="0"/>
              </a:rPr>
              <a:t> vector&lt;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float</a:t>
            </a:r>
            <a:r>
              <a:rPr lang="en-US" sz="2800" kern="0" dirty="0" smtClean="0">
                <a:latin typeface="Consolas" panose="020B0609020204030204" pitchFamily="49" charset="0"/>
              </a:rPr>
              <a:t>&gt;&amp; </a:t>
            </a:r>
            <a:r>
              <a:rPr lang="en-US" sz="2800" kern="0" dirty="0">
                <a:latin typeface="Consolas" panose="020B0609020204030204" pitchFamily="49" charset="0"/>
              </a:rPr>
              <a:t>b) {</a:t>
            </a:r>
          </a:p>
          <a:p>
            <a:pPr marL="0" indent="0">
              <a:buNone/>
            </a:pPr>
            <a:r>
              <a:rPr lang="en-US" sz="2800" kern="0" dirty="0">
                <a:latin typeface="Consolas" panose="020B0609020204030204" pitchFamily="49" charset="0"/>
              </a:rPr>
              <a:t> </a:t>
            </a:r>
            <a:r>
              <a:rPr lang="en-US" sz="2800" kern="0" dirty="0" smtClean="0">
                <a:latin typeface="Consolas" panose="020B0609020204030204" pitchFamily="49" charset="0"/>
              </a:rPr>
              <a:t> 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auto</a:t>
            </a:r>
            <a:r>
              <a:rPr lang="en-US" sz="2800" kern="0" dirty="0" smtClean="0">
                <a:latin typeface="Consolas" panose="020B0609020204030204" pitchFamily="49" charset="0"/>
              </a:rPr>
              <a:t> </a:t>
            </a:r>
            <a:r>
              <a:rPr lang="en-US" sz="2800" kern="0" dirty="0" err="1">
                <a:latin typeface="Consolas" panose="020B0609020204030204" pitchFamily="49" charset="0"/>
              </a:rPr>
              <a:t>mult</a:t>
            </a:r>
            <a:r>
              <a:rPr lang="en-US" sz="2800" kern="0" dirty="0">
                <a:latin typeface="Consolas" panose="020B0609020204030204" pitchFamily="49" charset="0"/>
              </a:rPr>
              <a:t> = </a:t>
            </a:r>
            <a:r>
              <a:rPr lang="en-US" sz="2800" kern="0" dirty="0" smtClean="0">
                <a:latin typeface="Consolas" panose="020B0609020204030204" pitchFamily="49" charset="0"/>
              </a:rPr>
              <a:t>[](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auto</a:t>
            </a:r>
            <a:r>
              <a:rPr lang="en-US" sz="2800" kern="0" dirty="0" smtClean="0">
                <a:latin typeface="Consolas" panose="020B0609020204030204" pitchFamily="49" charset="0"/>
              </a:rPr>
              <a:t> </a:t>
            </a:r>
            <a:r>
              <a:rPr lang="en-US" sz="2800" kern="0" dirty="0">
                <a:latin typeface="Consolas" panose="020B0609020204030204" pitchFamily="49" charset="0"/>
              </a:rPr>
              <a:t>p){</a:t>
            </a:r>
          </a:p>
          <a:p>
            <a:pPr marL="0" indent="0">
              <a:buNone/>
            </a:pPr>
            <a:r>
              <a:rPr lang="en-US" sz="2800" kern="0" dirty="0">
                <a:latin typeface="Consolas" panose="020B0609020204030204" pitchFamily="49" charset="0"/>
              </a:rPr>
              <a:t> </a:t>
            </a:r>
            <a:r>
              <a:rPr lang="en-US" sz="2800" kern="0" dirty="0" smtClean="0">
                <a:latin typeface="Consolas" panose="020B0609020204030204" pitchFamily="49" charset="0"/>
              </a:rPr>
              <a:t>    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2800" kern="0" dirty="0" smtClean="0">
                <a:latin typeface="Consolas" panose="020B0609020204030204" pitchFamily="49" charset="0"/>
              </a:rPr>
              <a:t> get&lt;</a:t>
            </a:r>
            <a:r>
              <a:rPr lang="en-US" sz="2800" kern="0" dirty="0" smtClean="0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sz="2800" kern="0" dirty="0">
                <a:latin typeface="Consolas" panose="020B0609020204030204" pitchFamily="49" charset="0"/>
              </a:rPr>
              <a:t>&gt;(p) * </a:t>
            </a:r>
            <a:r>
              <a:rPr lang="en-US" sz="2800" kern="0" dirty="0" smtClean="0">
                <a:latin typeface="Consolas" panose="020B0609020204030204" pitchFamily="49" charset="0"/>
              </a:rPr>
              <a:t>get&lt;</a:t>
            </a:r>
            <a:r>
              <a:rPr lang="en-US" sz="2800" kern="0" dirty="0" smtClean="0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  <a:r>
              <a:rPr lang="en-US" sz="2800" kern="0" dirty="0">
                <a:latin typeface="Consolas" panose="020B0609020204030204" pitchFamily="49" charset="0"/>
              </a:rPr>
              <a:t>&gt;(p); };</a:t>
            </a:r>
          </a:p>
          <a:p>
            <a:pPr marL="0" indent="0">
              <a:buNone/>
            </a:pPr>
            <a:endParaRPr lang="en-US" sz="2800" kern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800" kern="0" dirty="0" smtClean="0">
                <a:latin typeface="Consolas" panose="020B0609020204030204" pitchFamily="49" charset="0"/>
              </a:rPr>
              <a:t>  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2800" kern="0" dirty="0" smtClean="0">
                <a:latin typeface="Consolas" panose="020B0609020204030204" pitchFamily="49" charset="0"/>
              </a:rPr>
              <a:t> view::</a:t>
            </a:r>
            <a:r>
              <a:rPr lang="en-US" sz="2800" kern="0" dirty="0">
                <a:latin typeface="Consolas" panose="020B0609020204030204" pitchFamily="49" charset="0"/>
              </a:rPr>
              <a:t>zip(</a:t>
            </a:r>
            <a:r>
              <a:rPr lang="en-US" sz="2800" kern="0" dirty="0" err="1">
                <a:latin typeface="Consolas" panose="020B0609020204030204" pitchFamily="49" charset="0"/>
              </a:rPr>
              <a:t>gpu</a:t>
            </a:r>
            <a:r>
              <a:rPr lang="en-US" sz="2800" kern="0" dirty="0" smtClean="0">
                <a:latin typeface="Consolas" panose="020B0609020204030204" pitchFamily="49" charset="0"/>
              </a:rPr>
              <a:t>::copy(a</a:t>
            </a:r>
            <a:r>
              <a:rPr lang="en-US" sz="2800" kern="0" dirty="0">
                <a:latin typeface="Consolas" panose="020B0609020204030204" pitchFamily="49" charset="0"/>
              </a:rPr>
              <a:t>), </a:t>
            </a:r>
            <a:r>
              <a:rPr lang="en-US" sz="2800" kern="0" dirty="0" err="1">
                <a:latin typeface="Consolas" panose="020B0609020204030204" pitchFamily="49" charset="0"/>
              </a:rPr>
              <a:t>gpu</a:t>
            </a:r>
            <a:r>
              <a:rPr lang="en-US" sz="2800" kern="0" dirty="0" smtClean="0">
                <a:latin typeface="Consolas" panose="020B0609020204030204" pitchFamily="49" charset="0"/>
              </a:rPr>
              <a:t>::copy(b</a:t>
            </a:r>
            <a:r>
              <a:rPr lang="en-US" sz="2800" kern="0" dirty="0">
                <a:latin typeface="Consolas" panose="020B06090202040302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kern="0" dirty="0" smtClean="0">
                <a:latin typeface="Consolas" panose="020B0609020204030204" pitchFamily="49" charset="0"/>
              </a:rPr>
              <a:t>       | </a:t>
            </a:r>
            <a:r>
              <a:rPr lang="en-US" sz="2800" kern="0" dirty="0">
                <a:latin typeface="Consolas" panose="020B0609020204030204" pitchFamily="49" charset="0"/>
              </a:rPr>
              <a:t>view::transform(</a:t>
            </a:r>
            <a:r>
              <a:rPr lang="en-US" sz="2800" kern="0" dirty="0" err="1">
                <a:latin typeface="Consolas" panose="020B0609020204030204" pitchFamily="49" charset="0"/>
              </a:rPr>
              <a:t>mult</a:t>
            </a:r>
            <a:r>
              <a:rPr lang="en-US" sz="2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kern="0" dirty="0" smtClean="0">
                <a:latin typeface="Consolas" panose="020B0609020204030204" pitchFamily="49" charset="0"/>
              </a:rPr>
              <a:t>       </a:t>
            </a:r>
            <a:r>
              <a:rPr lang="en-US" sz="2800" kern="0" dirty="0">
                <a:latin typeface="Consolas" panose="020B0609020204030204" pitchFamily="49" charset="0"/>
              </a:rPr>
              <a:t>| </a:t>
            </a:r>
            <a:r>
              <a:rPr lang="en-US" sz="2800" kern="0" dirty="0" err="1">
                <a:latin typeface="Consolas" panose="020B0609020204030204" pitchFamily="49" charset="0"/>
              </a:rPr>
              <a:t>gpu</a:t>
            </a:r>
            <a:r>
              <a:rPr lang="en-US" sz="2800" kern="0" dirty="0">
                <a:latin typeface="Consolas" panose="020B0609020204030204" pitchFamily="49" charset="0"/>
              </a:rPr>
              <a:t>::reduce(</a:t>
            </a:r>
            <a:r>
              <a:rPr lang="en-US" sz="2800" kern="0" dirty="0">
                <a:solidFill>
                  <a:srgbClr val="00B0F0"/>
                </a:solidFill>
                <a:latin typeface="Consolas" panose="020B0609020204030204" pitchFamily="49" charset="0"/>
              </a:rPr>
              <a:t>0.0f</a:t>
            </a:r>
            <a:r>
              <a:rPr lang="en-US" sz="2800" kern="0" dirty="0" smtClean="0"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kern="0" dirty="0" smtClean="0">
                <a:latin typeface="Consolas" panose="020B0609020204030204" pitchFamily="49" charset="0"/>
              </a:rPr>
              <a:t>}</a:t>
            </a:r>
            <a:endParaRPr lang="en-US" sz="2800" kern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2800" kern="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59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GPU+Ranges</a:t>
            </a:r>
            <a:r>
              <a:rPr lang="en-US" dirty="0" smtClean="0"/>
              <a:t> vs. Hand-optimized CUDA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55750"/>
            <a:ext cx="7658615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8815" y="5961647"/>
            <a:ext cx="5791200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57200" latinLnBrk="1" hangingPunct="0">
              <a:lnSpc>
                <a:spcPct val="11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Haidl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Steuwer</a:t>
            </a:r>
            <a:r>
              <a:rPr lang="en-US" sz="2000" dirty="0">
                <a:solidFill>
                  <a:schemeClr val="bg1"/>
                </a:solidFill>
              </a:rPr>
              <a:t>, Dirks, </a:t>
            </a:r>
            <a:r>
              <a:rPr lang="en-US" sz="2000" dirty="0" err="1">
                <a:solidFill>
                  <a:schemeClr val="bg1"/>
                </a:solidFill>
              </a:rPr>
              <a:t>Humernbrum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Gorlatch</a:t>
            </a:r>
            <a:r>
              <a:rPr lang="en-US" sz="2000" dirty="0">
                <a:solidFill>
                  <a:schemeClr val="bg1"/>
                </a:solidFill>
              </a:rPr>
              <a:t>; 2016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144000" y="1852254"/>
            <a:ext cx="2286000" cy="715089"/>
          </a:xfrm>
          <a:prstGeom prst="wedgeRoundRectCallout">
            <a:avLst>
              <a:gd name="adj1" fmla="val -97924"/>
              <a:gd name="adj2" fmla="val -32823"/>
              <a:gd name="adj3" fmla="val 16667"/>
            </a:avLst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Ranges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144000" y="1828800"/>
            <a:ext cx="2286000" cy="715089"/>
          </a:xfrm>
          <a:prstGeom prst="wedgeRoundRectCallout">
            <a:avLst>
              <a:gd name="adj1" fmla="val -97197"/>
              <a:gd name="adj2" fmla="val 29951"/>
              <a:gd name="adj3" fmla="val 16667"/>
            </a:avLst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Ranges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9144000" y="2743200"/>
            <a:ext cx="2286000" cy="715089"/>
          </a:xfrm>
          <a:prstGeom prst="wedgeRoundRectCallout">
            <a:avLst>
              <a:gd name="adj1" fmla="val -96470"/>
              <a:gd name="adj2" fmla="val -95597"/>
              <a:gd name="adj3" fmla="val 16667"/>
            </a:avLst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CUDA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8960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Ranges.begin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562600" y="1555750"/>
            <a:ext cx="5867400" cy="47625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Ranges began on Oct 13, 2013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2" y="1555750"/>
            <a:ext cx="4529605" cy="47666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33035" y="4800600"/>
            <a:ext cx="1447800" cy="533400"/>
          </a:xfrm>
          <a:prstGeom prst="ellipse">
            <a:avLst/>
          </a:prstGeom>
          <a:noFill/>
          <a:ln w="508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1431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CodePlay</a:t>
            </a:r>
            <a:r>
              <a:rPr lang="en-US" dirty="0" smtClean="0"/>
              <a:t> &amp; SYCL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7010400" cy="4762500"/>
          </a:xfrm>
        </p:spPr>
        <p:txBody>
          <a:bodyPr/>
          <a:lstStyle/>
          <a:p>
            <a:r>
              <a:rPr lang="en-US" dirty="0" smtClean="0"/>
              <a:t>Custom executors for targeting GPU </a:t>
            </a:r>
          </a:p>
          <a:p>
            <a:r>
              <a:rPr lang="en-US" dirty="0" smtClean="0"/>
              <a:t>Experimental integration of ranges with SYCL (OpenCL abstraction layer in standard C++)</a:t>
            </a:r>
          </a:p>
          <a:p>
            <a:r>
              <a:rPr lang="en-US" dirty="0" smtClean="0"/>
              <a:t>Toy examples here: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github.com/codeplaysoftware/parallelts-range-exploration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300" y="1555750"/>
            <a:ext cx="3441700" cy="344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0" y="5207065"/>
            <a:ext cx="2514600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Michael Wong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46222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533400"/>
            <a:ext cx="10668000" cy="578485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6000" dirty="0" smtClean="0"/>
              <a:t>Programming for the GPU can be </a:t>
            </a:r>
            <a:r>
              <a:rPr lang="en-US" sz="6000" b="1" dirty="0" smtClean="0"/>
              <a:t>declarative</a:t>
            </a:r>
            <a:r>
              <a:rPr lang="en-US" sz="6000" dirty="0" smtClean="0"/>
              <a:t>, </a:t>
            </a:r>
            <a:r>
              <a:rPr lang="en-US" sz="6000" b="1" dirty="0" smtClean="0"/>
              <a:t>portable</a:t>
            </a:r>
            <a:r>
              <a:rPr lang="en-US" sz="6000" dirty="0" smtClean="0"/>
              <a:t>, </a:t>
            </a:r>
            <a:r>
              <a:rPr lang="en-US" sz="6000" b="1" dirty="0" err="1" smtClean="0"/>
              <a:t>composable</a:t>
            </a:r>
            <a:r>
              <a:rPr lang="en-US" sz="6000" dirty="0" smtClean="0"/>
              <a:t>, and as </a:t>
            </a:r>
            <a:r>
              <a:rPr lang="en-US" sz="6000" b="1" dirty="0" smtClean="0"/>
              <a:t>efficient</a:t>
            </a:r>
            <a:r>
              <a:rPr lang="en-US" sz="6000" dirty="0" smtClean="0"/>
              <a:t> as hand-optimized, low-level, GPU-specific algorithms.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28007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 Ranges TS:</a:t>
            </a:r>
            <a:br>
              <a:rPr lang="en-US" dirty="0"/>
            </a:br>
            <a:r>
              <a:rPr lang="en-US" dirty="0" smtClean="0"/>
              <a:t>Ranges and Coroutines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62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Ranges and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562100"/>
            <a:ext cx="10668000" cy="4762500"/>
          </a:xfrm>
        </p:spPr>
        <p:txBody>
          <a:bodyPr/>
          <a:lstStyle/>
          <a:p>
            <a:r>
              <a:rPr lang="en-US" b="1" dirty="0" err="1"/>
              <a:t>Coroutine</a:t>
            </a:r>
            <a:r>
              <a:rPr lang="en-US" dirty="0"/>
              <a:t>: light-weight, cooperative multi-tasking</a:t>
            </a:r>
          </a:p>
          <a:p>
            <a:r>
              <a:rPr lang="en-US" dirty="0"/>
              <a:t>Coroutines TS</a:t>
            </a:r>
            <a:r>
              <a:rPr lang="en-US" dirty="0" smtClean="0"/>
              <a:t>: </a:t>
            </a:r>
            <a:r>
              <a:rPr lang="en-US" i="1" dirty="0" smtClean="0"/>
              <a:t>sent for publication</a:t>
            </a:r>
            <a:endParaRPr lang="en-US" i="1" dirty="0"/>
          </a:p>
          <a:p>
            <a:pPr lvl="1"/>
            <a:r>
              <a:rPr lang="en-US" dirty="0" err="1"/>
              <a:t>c</a:t>
            </a:r>
            <a:r>
              <a:rPr lang="en-US" dirty="0" err="1">
                <a:latin typeface="Consolas" panose="020B0609020204030204" pitchFamily="49" charset="0"/>
              </a:rPr>
              <a:t>o_await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co_yield</a:t>
            </a:r>
            <a:r>
              <a:rPr lang="en-US" dirty="0"/>
              <a:t>,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co_return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/>
              <a:t>A plausible addition for C++20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06925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Range with Coroutines and Range-v3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057400"/>
            <a:ext cx="10668000" cy="3505200"/>
          </a:xfrm>
          <a:solidFill>
            <a:schemeClr val="tx1"/>
          </a:solidFill>
        </p:spPr>
        <p:txBody>
          <a:bodyPr lIns="182880" tIns="18288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A lazy range of all the integers[*]: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generator&lt;</a:t>
            </a:r>
            <a:r>
              <a:rPr lang="en-US" sz="19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190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infinite_sequence</a:t>
            </a: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() {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 </a:t>
            </a: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90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; ; ++</a:t>
            </a:r>
            <a:r>
              <a:rPr lang="en-US" sz="1900" dirty="0" err="1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) {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    </a:t>
            </a:r>
            <a:r>
              <a:rPr lang="en-US" sz="19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co_yield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; </a:t>
            </a:r>
            <a:r>
              <a:rPr lang="en-US" sz="19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“Suspend” the coroutine!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  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900" dirty="0">
              <a:solidFill>
                <a:srgbClr val="795DA3"/>
              </a:solidFill>
              <a:latin typeface="Consolas" charset="0"/>
              <a:ea typeface="Consolas" charset="0"/>
              <a:cs typeface="Consolas" charset="0"/>
            </a:endParaRPr>
          </a:p>
          <a:p>
            <a:pPr>
              <a:lnSpc>
                <a:spcPct val="100000"/>
              </a:lnSpc>
            </a:pPr>
            <a:endParaRPr lang="en-US" sz="19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62000" y="5791200"/>
            <a:ext cx="10668000" cy="5334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effectLst>
                  <a:outerShdw sx="1000" sy="1000" algn="ctr" rotWithShape="0">
                    <a:srgbClr val="000000"/>
                  </a:outerShdw>
                </a:effectLst>
                <a:latin typeface="FreightSansLFPro SmBd"/>
              </a:rPr>
              <a:t>[*] Using </a:t>
            </a:r>
            <a:r>
              <a:rPr lang="en-US" sz="2000" kern="0" dirty="0">
                <a:effectLst>
                  <a:outerShdw sx="1000" sy="1000" algn="ctr" rotWithShape="0">
                    <a:srgbClr val="000000"/>
                  </a:outerShdw>
                </a:effectLst>
                <a:latin typeface="Consolas" panose="020B0609020204030204" pitchFamily="49" charset="0"/>
                <a:ea typeface="Consolas" charset="0"/>
                <a:cs typeface="Consolas" charset="0"/>
              </a:rPr>
              <a:t>generator</a:t>
            </a:r>
            <a:r>
              <a:rPr lang="en-US" sz="2000" kern="0" dirty="0">
                <a:effectLst>
                  <a:outerShdw sx="1000" sy="1000" algn="ctr" rotWithShape="0">
                    <a:srgbClr val="000000"/>
                  </a:outerShdw>
                </a:effectLst>
                <a:latin typeface="FreightSansLFPro SmBd"/>
              </a:rPr>
              <a:t> from </a:t>
            </a:r>
            <a:r>
              <a:rPr lang="en-US" sz="2000" kern="0" dirty="0">
                <a:effectLst>
                  <a:outerShdw sx="1000" sy="1000" algn="ctr" rotWithShape="0">
                    <a:srgbClr val="000000"/>
                  </a:outerShdw>
                </a:effectLst>
                <a:latin typeface="FreightSansLFPro SmBd"/>
                <a:hlinkClick r:id="rId2"/>
              </a:rPr>
              <a:t>https://</a:t>
            </a:r>
            <a:r>
              <a:rPr lang="en-US" sz="2000" kern="0" dirty="0" smtClean="0">
                <a:effectLst>
                  <a:outerShdw sx="1000" sy="1000" algn="ctr" rotWithShape="0">
                    <a:srgbClr val="000000"/>
                  </a:outerShdw>
                </a:effectLst>
                <a:latin typeface="FreightSansLFPro SmBd"/>
                <a:hlinkClick r:id="rId2"/>
              </a:rPr>
              <a:t>github.com/toby-allsopp/ranges-coroutines</a:t>
            </a:r>
            <a:endParaRPr lang="en-US" sz="2000" kern="0" dirty="0">
              <a:effectLst>
                <a:outerShdw sx="1000" sy="1000" algn="ctr" rotWithShape="0">
                  <a:srgbClr val="000000"/>
                </a:outerShdw>
              </a:effectLst>
              <a:latin typeface="FreightSansLFPro SmBd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2000" y="2057400"/>
            <a:ext cx="10668000" cy="3505200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rmAutofit fontScale="55000" lnSpcReduction="20000"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A lazy range of all the integers[*]: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generator&lt;</a:t>
            </a:r>
            <a:r>
              <a:rPr lang="en-US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infinite_sequence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() {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 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kern="0" dirty="0" err="1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kern="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; ; ++</a:t>
            </a:r>
            <a:r>
              <a:rPr lang="en-US" kern="0" dirty="0" err="1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) {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    </a:t>
            </a:r>
            <a:r>
              <a:rPr lang="en-US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co_yield</a:t>
            </a:r>
            <a:r>
              <a:rPr lang="en-US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kern="0" dirty="0" err="1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; </a:t>
            </a:r>
            <a:r>
              <a:rPr lang="en-US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“Suspend” the coroutine!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  }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kern="0" dirty="0">
              <a:solidFill>
                <a:srgbClr val="795DA3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Print the first 10 integers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ranges::</a:t>
            </a:r>
            <a:r>
              <a:rPr lang="en-US" kern="0" dirty="0" err="1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for_each</a:t>
            </a:r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(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795DA3"/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infinite_sequence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() | view::take(</a:t>
            </a:r>
            <a:r>
              <a:rPr lang="en-US" kern="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10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), </a:t>
            </a:r>
            <a:r>
              <a:rPr lang="en-US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view::take from range-v3</a:t>
            </a:r>
          </a:p>
          <a:p>
            <a:pPr marL="0" indent="0">
              <a:buFont typeface="Arial"/>
              <a:buNone/>
            </a:pP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 [](</a:t>
            </a:r>
            <a:r>
              <a:rPr lang="en-US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x) { std::</a:t>
            </a:r>
            <a:r>
              <a:rPr lang="en-US" kern="0" dirty="0" err="1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cout</a:t>
            </a:r>
            <a:r>
              <a:rPr lang="en-US" kern="0" dirty="0">
                <a:solidFill>
                  <a:srgbClr val="24292E"/>
                </a:solidFill>
                <a:latin typeface="Consolas" charset="0"/>
                <a:ea typeface="Consolas" charset="0"/>
                <a:cs typeface="Consolas" charset="0"/>
              </a:rPr>
              <a:t> &lt;&lt; x; });</a:t>
            </a:r>
            <a:endParaRPr lang="en-US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 typeface="Arial"/>
              <a:buNone/>
            </a:pPr>
            <a:endParaRPr lang="en-US" kern="0" dirty="0">
              <a:latin typeface="Consolas" charset="0"/>
              <a:ea typeface="Consolas" charset="0"/>
              <a:cs typeface="Consolas" charset="0"/>
            </a:endParaRP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77806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a Range with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10668000" cy="4762500"/>
          </a:xfrm>
          <a:solidFill>
            <a:schemeClr val="tx1"/>
          </a:solidFill>
        </p:spPr>
        <p:txBody>
          <a:bodyPr lIns="182880" tIns="18288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Filter out from a range all the elements that don’t satisfy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a predicate: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 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I =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iterator_t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&gt;&gt;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InputRange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&gt; &amp;&amp;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IndirectPredicate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, I&gt;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generator&lt;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value_type_t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&lt;I&gt;&gt; </a:t>
            </a:r>
            <a:r>
              <a:rPr lang="en-US" sz="190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&amp;&amp; range,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 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&amp;&amp; x : range)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dirty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(x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))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9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co_yield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x;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9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Filter out from a range all the elements that don’t satisfy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a predicate: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 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9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err="1" smtClean="0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9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 I = </a:t>
            </a:r>
            <a:r>
              <a:rPr lang="en-US" sz="1900" kern="0" dirty="0" err="1" smtClean="0">
                <a:latin typeface="Consolas" charset="0"/>
                <a:ea typeface="Consolas" charset="0"/>
                <a:cs typeface="Consolas" charset="0"/>
              </a:rPr>
              <a:t>iterator_t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&gt;&gt;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err="1" smtClean="0">
                <a:latin typeface="Consolas" charset="0"/>
                <a:ea typeface="Consolas" charset="0"/>
                <a:cs typeface="Consolas" charset="0"/>
              </a:rPr>
              <a:t>InputRange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&gt; &amp;&amp; </a:t>
            </a:r>
            <a:r>
              <a:rPr lang="en-US" sz="1900" kern="0" dirty="0" err="1" smtClean="0">
                <a:latin typeface="Consolas" charset="0"/>
                <a:ea typeface="Consolas" charset="0"/>
                <a:cs typeface="Consolas" charset="0"/>
              </a:rPr>
              <a:t>IndirectPredicate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kern="0" dirty="0" err="1" smtClean="0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, I&gt;</a:t>
            </a:r>
            <a:endParaRPr lang="en-US" sz="19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generator&lt;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value_type_t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&lt;I&gt;&gt; </a:t>
            </a:r>
            <a:r>
              <a:rPr lang="en-US" sz="1900" kern="0" dirty="0" err="1" smtClean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&amp;&amp; range,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smtClean="0">
                <a:latin typeface="Consolas" charset="0"/>
                <a:ea typeface="Consolas" charset="0"/>
                <a:cs typeface="Consolas" charset="0"/>
              </a:rPr>
              <a:t>)</a:t>
            </a:r>
            <a:endParaRPr lang="en-US" sz="19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&amp;&amp; x : range)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kern="0" dirty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(x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))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9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co_yield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x; 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19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19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evens = </a:t>
            </a:r>
            <a:r>
              <a:rPr lang="en-US" sz="1900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kern="0" dirty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infinite_sequence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(),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                     [](</a:t>
            </a:r>
            <a:r>
              <a:rPr lang="en-US" sz="19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x) {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x % </a:t>
            </a:r>
            <a:r>
              <a:rPr lang="en-US" sz="1900" kern="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2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== </a:t>
            </a:r>
            <a:r>
              <a:rPr lang="en-US" sz="1900" kern="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; });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1900" kern="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55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a Range with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10668000" cy="47625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90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UnaryPredicate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&gt;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 </a:t>
            </a:r>
            <a:r>
              <a:rPr lang="en-US" sz="190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UnaryPredicate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)</a:t>
            </a:r>
          </a:p>
          <a:p>
            <a:pPr marL="0" indent="0"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 </a:t>
            </a:r>
            <a:r>
              <a:rPr lang="en-US" sz="1900" dirty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ranges::</a:t>
            </a:r>
            <a:r>
              <a:rPr lang="en-US" sz="190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make_pipeable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9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From range-v3</a:t>
            </a:r>
          </a:p>
          <a:p>
            <a:pPr marL="0" indent="0"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   [=](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InputRange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&amp;&amp;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) {</a:t>
            </a:r>
          </a:p>
          <a:p>
            <a:pPr marL="0" indent="0"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9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decltype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 </a:t>
            </a:r>
            <a:r>
              <a:rPr lang="en-US" sz="190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dirty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(std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::forward&lt;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&gt;(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), </a:t>
            </a:r>
            <a:r>
              <a:rPr lang="en-US" sz="190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    });</a:t>
            </a:r>
          </a:p>
          <a:p>
            <a:pPr marL="0" indent="0">
              <a:buNone/>
            </a:pPr>
            <a:r>
              <a:rPr lang="en-US" sz="19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buNone/>
            </a:pPr>
            <a:endParaRPr lang="en-US" sz="19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900" kern="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UnaryPredicate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&gt;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 </a:t>
            </a:r>
            <a:r>
              <a:rPr lang="en-US" sz="1900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UnaryPredicate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)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 </a:t>
            </a:r>
            <a:r>
              <a:rPr lang="en-US" sz="1900" kern="0" dirty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ranges::</a:t>
            </a:r>
            <a:r>
              <a:rPr lang="en-US" sz="1900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make_pipeable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9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From range-v3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  [=](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InputRange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&amp;&amp;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) {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9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decltype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solidFill>
                  <a:srgbClr val="A71D5D"/>
                </a:solidFill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 </a:t>
            </a:r>
            <a:r>
              <a:rPr lang="en-US" sz="1900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kern="0" dirty="0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(std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::forward&lt;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&gt;(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),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  });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9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 typeface="Arial"/>
              <a:buNone/>
            </a:pP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 </a:t>
            </a:r>
            <a:r>
              <a:rPr lang="en-US" sz="1900" kern="0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x = </a:t>
            </a:r>
            <a:r>
              <a:rPr lang="en-US" sz="1900" kern="0" dirty="0" err="1">
                <a:solidFill>
                  <a:schemeClr val="bg1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infinite_sequence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() 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|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filter_co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([](</a:t>
            </a:r>
            <a:r>
              <a:rPr lang="en-US" sz="19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x) {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x % </a:t>
            </a:r>
            <a:r>
              <a:rPr lang="en-US" sz="1900" kern="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2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== </a:t>
            </a:r>
            <a:r>
              <a:rPr lang="en-US" sz="1900" kern="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; })</a:t>
            </a:r>
          </a:p>
          <a:p>
            <a:pPr marL="0" indent="0">
              <a:buFont typeface="Arial"/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| view::take(</a:t>
            </a:r>
            <a:r>
              <a:rPr lang="en-US" sz="1900" kern="0" dirty="0">
                <a:solidFill>
                  <a:srgbClr val="0086B3"/>
                </a:solidFill>
                <a:latin typeface="Consolas" charset="0"/>
                <a:ea typeface="Consolas" charset="0"/>
                <a:cs typeface="Consolas" charset="0"/>
              </a:rPr>
              <a:t>10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); </a:t>
            </a:r>
            <a:r>
              <a:rPr lang="en-US" sz="19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From range-v3</a:t>
            </a:r>
          </a:p>
        </p:txBody>
      </p:sp>
    </p:spTree>
    <p:extLst>
      <p:ext uri="{BB962C8B-B14F-4D97-AF65-F5344CB8AC3E}">
        <p14:creationId xmlns:p14="http://schemas.microsoft.com/office/powerpoint/2010/main" val="168502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Ranges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Hand-Wavy Future Directions for Ranges and Coroutines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73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Ranges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Coroutines TS defines an asynchronous range-based </a:t>
            </a:r>
            <a:r>
              <a:rPr lang="en-US" sz="3200" dirty="0">
                <a:latin typeface="Consolas" panose="020B0609020204030204" pitchFamily="49" charset="0"/>
              </a:rPr>
              <a:t>for</a:t>
            </a:r>
            <a:r>
              <a:rPr lang="en-US" sz="3200" dirty="0"/>
              <a:t> loop.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62000" y="2362200"/>
            <a:ext cx="10668000" cy="1136650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62000" y="4267200"/>
            <a:ext cx="10668000" cy="21336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endParaRPr lang="en-US" sz="1900" kern="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Arrow: Down 8"/>
          <p:cNvSpPr/>
          <p:nvPr/>
        </p:nvSpPr>
        <p:spPr>
          <a:xfrm>
            <a:off x="5562600" y="3581400"/>
            <a:ext cx="381000" cy="609600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438400"/>
            <a:ext cx="10668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18288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62000" y="2362199"/>
            <a:ext cx="10668000" cy="1116341"/>
          </a:xfrm>
          <a:prstGeom prst="rect">
            <a:avLst/>
          </a:prstGeom>
          <a:noFill/>
        </p:spPr>
        <p:txBody>
          <a:bodyPr vert="horz" lIns="182880" tIns="9144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&amp;&amp; x :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) {</a:t>
            </a:r>
          </a:p>
          <a:p>
            <a:pPr marL="0" indent="0">
              <a:buFont typeface="Arial"/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do_something_with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( x );</a:t>
            </a:r>
          </a:p>
          <a:p>
            <a:pPr marL="0" indent="0">
              <a:buFont typeface="Arial"/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3200" y="4615190"/>
            <a:ext cx="1066800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6200" y="5105400"/>
            <a:ext cx="1066800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762000" y="4267200"/>
            <a:ext cx="10668000" cy="2133600"/>
          </a:xfrm>
          <a:prstGeom prst="rect">
            <a:avLst/>
          </a:prstGeom>
          <a:noFill/>
        </p:spPr>
        <p:txBody>
          <a:bodyPr vert="horz" lIns="182880" tIns="91440" rIns="0" bIns="0">
            <a:normAutofit fontScale="85000" lnSpcReduction="20000"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__begin = </a:t>
            </a:r>
            <a:r>
              <a:rPr lang="en-US" sz="19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ranges::begin(__range),</a:t>
            </a:r>
          </a:p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__end = ranges::end(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for (; __begin != __end; </a:t>
            </a:r>
            <a:r>
              <a:rPr lang="en-US" sz="19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++__begin ) {</a:t>
            </a:r>
          </a:p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9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&amp;&amp; x = *__begin;</a:t>
            </a:r>
          </a:p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900" kern="0" dirty="0" err="1">
                <a:latin typeface="Consolas" charset="0"/>
                <a:ea typeface="Consolas" charset="0"/>
                <a:cs typeface="Consolas" charset="0"/>
              </a:rPr>
              <a:t>do_something_with</a:t>
            </a: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( x );</a:t>
            </a:r>
          </a:p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  }</a:t>
            </a:r>
          </a:p>
          <a:p>
            <a:pPr marL="0" indent="0">
              <a:buNone/>
            </a:pPr>
            <a:r>
              <a:rPr lang="en-US" sz="1900" kern="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0" y="4572101"/>
            <a:ext cx="4191000" cy="304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reightSansLFPro"/>
                <a:ea typeface="Vista Sans OT Medium"/>
                <a:cs typeface="Vista Sans OT Medium"/>
                <a:sym typeface="Vista Sans OT Medium"/>
              </a:rPr>
              <a:t>Asynchronously fetch the first element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3200" y="5029301"/>
            <a:ext cx="4191000" cy="304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reightSansLFPro"/>
                <a:ea typeface="Vista Sans OT Medium"/>
                <a:cs typeface="Vista Sans OT Medium"/>
                <a:sym typeface="Vista Sans OT Medium"/>
              </a:rPr>
              <a:t>Asynchronously fetch the next element</a:t>
            </a:r>
          </a:p>
        </p:txBody>
      </p:sp>
    </p:spTree>
    <p:extLst>
      <p:ext uri="{BB962C8B-B14F-4D97-AF65-F5344CB8AC3E}">
        <p14:creationId xmlns:p14="http://schemas.microsoft.com/office/powerpoint/2010/main" val="2985493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3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762000" y="1600200"/>
            <a:ext cx="10668000" cy="4419600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I&gt;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await_resume_t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kern="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decltype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std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::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declval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&lt;I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&amp;&gt;().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await_resume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());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Range Concept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62000" y="1600200"/>
            <a:ext cx="10668000" cy="4419600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&lt;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I&gt;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await_resume_t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decltype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std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::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declval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&lt;I&amp;&gt;().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await_resume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());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solidFill>
                <a:schemeClr val="accent6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&lt;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I&gt;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concept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AsyncInputIterator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=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Readable&lt;I&gt;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&amp;&amp;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   </a:t>
            </a:r>
            <a:r>
              <a:rPr lang="en-US" sz="1600" kern="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*</a:t>
            </a:r>
            <a:r>
              <a:rPr lang="en-US" sz="1600" kern="0" dirty="0" err="1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“reads” a value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Semiregular&lt;I&gt;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&amp;&amp;   </a:t>
            </a: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1600" kern="0" dirty="0" err="1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Copyable</a:t>
            </a:r>
            <a:r>
              <a:rPr lang="en-US" sz="1600" kern="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and movable with “regular” semantics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(I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) {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typename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difference_type_t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&lt;I&gt;;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{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(++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).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await_resume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()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} -&gt; Same&lt;I&amp;&gt;;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++;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};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2000" y="1600200"/>
            <a:ext cx="10668000" cy="4419600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&lt;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I&gt;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await_resume_t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decltype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std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::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declval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&lt;I&amp;&gt;().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await_resume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());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 smtClean="0">
              <a:solidFill>
                <a:schemeClr val="accent6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I&gt;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concept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AsyncInputIterator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=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Readable&lt;I&gt;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&amp;&amp;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   </a:t>
            </a:r>
            <a:r>
              <a:rPr lang="en-US" sz="1600" kern="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*</a:t>
            </a:r>
            <a:r>
              <a:rPr lang="en-US" sz="1600" kern="0" dirty="0" err="1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 “reads” a value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Semiregular&lt;I&gt;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&amp;&amp;   </a:t>
            </a: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1600" kern="0" dirty="0" err="1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Copyable</a:t>
            </a:r>
            <a:r>
              <a:rPr lang="en-US" sz="1600" kern="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and movable with “regular” semantics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(I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) {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typename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difference_type_t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&lt;I&gt;;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{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(++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).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await_resume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()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} -&gt; Same&lt;I&amp;&gt;;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++;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};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&lt;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R&gt;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concept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AsyncInputRange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=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AsyncInputIterator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await_resume_t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iterator_t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&lt;R&gt;&gt; &amp;&amp;</a:t>
            </a:r>
            <a:endParaRPr lang="en-US" sz="1600" kern="0" dirty="0">
              <a:solidFill>
                <a:srgbClr val="00B050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WeaklyEqualityComparable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await_resume_t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iterator_t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&lt;R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&gt;&gt;,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sentinel_t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&lt;R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&gt;&gt;;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56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Ranges.end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562600" y="1555750"/>
            <a:ext cx="5867400" cy="47625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Ranges TS will be officially published Nov 20, 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4" y="1555750"/>
            <a:ext cx="4735172" cy="423545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222588" y="2362200"/>
            <a:ext cx="1221140" cy="533400"/>
          </a:xfrm>
          <a:prstGeom prst="ellipse">
            <a:avLst/>
          </a:prstGeom>
          <a:noFill/>
          <a:ln w="508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03083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Algorithms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62000" y="1600199"/>
            <a:ext cx="10668000" cy="4833937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rm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Now define a set of algorithm overloads over asynchronous ranges, like…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&lt;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AsyncInputIterator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I, Sentinel&lt;I&gt; S,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T&gt;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EqualityComparable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reference_t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&lt;I&gt;,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&amp;&gt;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task&lt;I&gt;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find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 I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first, S last,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T value )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 for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(;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!= last;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++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(*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== value)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break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co_return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2000" y="1600200"/>
            <a:ext cx="10668000" cy="4833937"/>
          </a:xfrm>
          <a:prstGeom prst="rect">
            <a:avLst/>
          </a:prstGeom>
          <a:solidFill>
            <a:schemeClr val="tx1"/>
          </a:solidFill>
        </p:spPr>
        <p:txBody>
          <a:bodyPr vert="horz" lIns="182880" tIns="182880" rIns="0" bIns="0">
            <a:no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Now define a set of algorithm overloads over asynchronous ranges, like…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AsyncInputIterator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I,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AsyncSentinel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&gt; S,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T&gt;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EqualityComparable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reference_t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&lt;I&gt;, T&amp;&gt;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task&lt;I&gt;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find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 I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first, S last,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T value )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 for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(;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!= last;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++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(*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== value)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break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co_return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AsyncView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T&gt;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requires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EqualityComparable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reference_t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await_resume_t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iterator_t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&gt;&gt;&gt;, T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&amp;&gt;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task&lt;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safe_iterator_t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&lt;R&gt;&gt; </a:t>
            </a: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find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, T value )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kern="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co_return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 find( </a:t>
            </a:r>
            <a:r>
              <a:rPr lang="en-US" sz="1600" kern="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begin(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), end(</a:t>
            </a:r>
            <a:r>
              <a:rPr lang="en-US" sz="1600" kern="0" dirty="0" err="1" smtClean="0">
                <a:latin typeface="Consolas" charset="0"/>
                <a:ea typeface="Consolas" charset="0"/>
                <a:cs typeface="Consolas" charset="0"/>
              </a:rPr>
              <a:t>rng</a:t>
            </a:r>
            <a:r>
              <a:rPr lang="en-US" sz="1600" kern="0" dirty="0" smtClean="0">
                <a:latin typeface="Consolas" charset="0"/>
                <a:ea typeface="Consolas" charset="0"/>
                <a:cs typeface="Consolas" charset="0"/>
              </a:rPr>
              <a:t>), value );</a:t>
            </a: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kern="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kern="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09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</a:t>
            </a:r>
            <a:r>
              <a:rPr lang="en-US" i="1" dirty="0"/>
              <a:t>Then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Define a set of asynchronous </a:t>
            </a:r>
            <a:r>
              <a:rPr lang="en-US" sz="3200" i="1" dirty="0"/>
              <a:t>views</a:t>
            </a:r>
            <a:r>
              <a:rPr lang="en-US" sz="3200" dirty="0"/>
              <a:t> over asynchronous ranges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Filter and transform an </a:t>
            </a:r>
            <a:r>
              <a:rPr lang="en-US" sz="3200" dirty="0" smtClean="0"/>
              <a:t>infinite, asynchronous sequence of</a:t>
            </a:r>
            <a:r>
              <a:rPr lang="en-US" sz="3200" dirty="0"/>
              <a:t>…</a:t>
            </a:r>
          </a:p>
          <a:p>
            <a:pPr marL="457200" lvl="2" indent="0">
              <a:buNone/>
            </a:pPr>
            <a:r>
              <a:rPr lang="en-US" sz="2400" dirty="0"/>
              <a:t>Network packets</a:t>
            </a:r>
          </a:p>
          <a:p>
            <a:pPr marL="457200" lvl="2" indent="0">
              <a:buNone/>
            </a:pPr>
            <a:r>
              <a:rPr lang="en-US" sz="2400" dirty="0"/>
              <a:t>User interface events (</a:t>
            </a:r>
            <a:r>
              <a:rPr lang="en-US" sz="2400" dirty="0" smtClean="0"/>
              <a:t>mouse </a:t>
            </a:r>
            <a:r>
              <a:rPr lang="en-US" sz="2400" dirty="0"/>
              <a:t>movements, keyboard input)</a:t>
            </a:r>
          </a:p>
          <a:p>
            <a:pPr marL="457200" lvl="2" indent="0">
              <a:buNone/>
            </a:pPr>
            <a:r>
              <a:rPr lang="en-US" sz="2400" dirty="0"/>
              <a:t>File system notifications</a:t>
            </a:r>
          </a:p>
          <a:p>
            <a:pPr marL="457200" lvl="2" indent="0">
              <a:buNone/>
            </a:pPr>
            <a:r>
              <a:rPr lang="en-US" sz="2400" dirty="0"/>
              <a:t>Whatever!</a:t>
            </a:r>
          </a:p>
        </p:txBody>
      </p:sp>
    </p:spTree>
    <p:extLst>
      <p:ext uri="{BB962C8B-B14F-4D97-AF65-F5344CB8AC3E}">
        <p14:creationId xmlns:p14="http://schemas.microsoft.com/office/powerpoint/2010/main" val="1682271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Publisher and Subscriber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86200" y="1439863"/>
            <a:ext cx="7543800" cy="4762500"/>
          </a:xfrm>
          <a:solidFill>
            <a:schemeClr val="tx1"/>
          </a:solidFill>
        </p:spPr>
        <p:txBody>
          <a:bodyPr lIns="182880" tIns="182880"/>
          <a:lstStyle/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Subscribe to an observable, read n elements, disconnect.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template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&lt;Observable O&gt; </a:t>
            </a:r>
            <a: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C++20 concepts</a:t>
            </a:r>
            <a:b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task&lt;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consume_n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(O observable,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n) {</a:t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C++17 structured binding. Subscribe returns a </a:t>
            </a:r>
            <a:r>
              <a:rPr lang="en-US" sz="1600" dirty="0" err="1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std</a:t>
            </a:r>
            <a: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::pair.</a:t>
            </a:r>
            <a:b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[producer, range]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observable.subscribe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();</a:t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Asynchronously loop over the elements of the stream</a:t>
            </a:r>
            <a:b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 auto element : </a:t>
            </a: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range | view::filter(</a:t>
            </a:r>
            <a:r>
              <a:rPr lang="en-US" sz="1600" dirty="0" err="1" smtClean="0">
                <a:latin typeface="Consolas" charset="0"/>
                <a:ea typeface="Consolas" charset="0"/>
                <a:cs typeface="Consolas" charset="0"/>
              </a:rPr>
              <a:t>pred</a:t>
            </a: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)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dirty="0" err="1" smtClean="0">
                <a:latin typeface="Consolas" charset="0"/>
                <a:ea typeface="Consolas" charset="0"/>
                <a:cs typeface="Consolas" charset="0"/>
              </a:rPr>
              <a:t>do_work</a:t>
            </a: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(element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</a:t>
            </a:r>
            <a: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process the element</a:t>
            </a:r>
            <a:b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(n-- == 0)</a:t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break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;</a:t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 }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sz="16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co_await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producer.unsubscribe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(); </a:t>
            </a:r>
            <a: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  <a:t>// disconnect from the source</a:t>
            </a:r>
            <a:br>
              <a:rPr lang="en-US" sz="1600" dirty="0">
                <a:solidFill>
                  <a:srgbClr val="00B050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sz="16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62000" y="1439864"/>
            <a:ext cx="3124200" cy="4762500"/>
          </a:xfrm>
          <a:prstGeom prst="rect">
            <a:avLst/>
          </a:prstGeom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kern="0" dirty="0" smtClean="0"/>
              <a:t>Subscribe, process, and unsubscribe to a stream.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7580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Hello, reactive programming</a:t>
            </a:r>
          </a:p>
        </p:txBody>
      </p:sp>
    </p:spTree>
    <p:extLst>
      <p:ext uri="{BB962C8B-B14F-4D97-AF65-F5344CB8AC3E}">
        <p14:creationId xmlns:p14="http://schemas.microsoft.com/office/powerpoint/2010/main" val="1495833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Coroutines and Ranges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76400" y="1447800"/>
            <a:ext cx="8534400" cy="4724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Coroutines make it trivial to define lazily-evaluated views of data sequences.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Ranges TS provides algorithms that make operating on views easy.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83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Coroutines and Ranges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76400" y="1447800"/>
            <a:ext cx="8534400" cy="4724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Ranges can also be </a:t>
            </a:r>
            <a:r>
              <a:rPr lang="en-US" i="1" dirty="0"/>
              <a:t>asynchronous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With algorithms and views that are </a:t>
            </a:r>
            <a:r>
              <a:rPr lang="en-US" dirty="0" err="1"/>
              <a:t>async</a:t>
            </a:r>
            <a:r>
              <a:rPr lang="en-US" dirty="0"/>
              <a:t>-aware, we can write generic code that is either imperative or reactive depending on input.</a:t>
            </a:r>
          </a:p>
        </p:txBody>
      </p:sp>
    </p:spTree>
    <p:extLst>
      <p:ext uri="{BB962C8B-B14F-4D97-AF65-F5344CB8AC3E}">
        <p14:creationId xmlns:p14="http://schemas.microsoft.com/office/powerpoint/2010/main" val="3453706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47163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Slides!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3733800"/>
            <a:ext cx="10668000" cy="1143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 defTabSz="273050" eaLnBrk="1" hangingPunct="1">
              <a:defRPr sz="6000" b="0" i="0">
                <a:solidFill>
                  <a:schemeClr val="tx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1143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2286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3429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4572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5715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6858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8001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144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5400" kern="0" dirty="0" smtClean="0"/>
              <a:t>Sentinels</a:t>
            </a:r>
            <a:endParaRPr lang="en-US" sz="5400" kern="0" dirty="0"/>
          </a:p>
        </p:txBody>
      </p:sp>
    </p:spTree>
    <p:extLst>
      <p:ext uri="{BB962C8B-B14F-4D97-AF65-F5344CB8AC3E}">
        <p14:creationId xmlns:p14="http://schemas.microsoft.com/office/powerpoint/2010/main" val="11420833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Mission:Possible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6000" dirty="0"/>
              <a:t>Write an iterator over a C-style null-terminated string</a:t>
            </a:r>
          </a:p>
        </p:txBody>
      </p:sp>
    </p:spTree>
    <p:extLst>
      <p:ext uri="{BB962C8B-B14F-4D97-AF65-F5344CB8AC3E}">
        <p14:creationId xmlns:p14="http://schemas.microsoft.com/office/powerpoint/2010/main" val="379020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Mission:Possible</a:t>
            </a:r>
            <a:r>
              <a:rPr lang="en-US" dirty="0"/>
              <a:t> -- STL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: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std::iterator&lt;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  std::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forward_iterator_tag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, std::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ptrdiff_t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*,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&amp;&gt; {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* p = </a:t>
            </a:r>
            <a:r>
              <a:rPr lang="en-US" sz="1800" dirty="0" err="1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nullptr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() =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default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explicit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* q) : p(q) {}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==(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that) {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p ? 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that.p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== p || (!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that.p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&amp;&amp; !*p)) : (!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that.p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|| !*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that.p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); }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 operator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!=(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that) {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!(*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this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== that); }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&amp;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*()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{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*p; }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*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-&gt;()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{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p; }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&amp;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++() { ++p;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*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this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 }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++(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std::exchange(*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this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, std::next(*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this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)); } 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};</a:t>
            </a:r>
          </a:p>
        </p:txBody>
      </p:sp>
      <p:sp>
        <p:nvSpPr>
          <p:cNvPr id="4" name="Frame 3"/>
          <p:cNvSpPr/>
          <p:nvPr/>
        </p:nvSpPr>
        <p:spPr>
          <a:xfrm>
            <a:off x="762000" y="3505200"/>
            <a:ext cx="9525000" cy="762000"/>
          </a:xfrm>
          <a:prstGeom prst="frame">
            <a:avLst>
              <a:gd name="adj1" fmla="val 4631"/>
            </a:avLst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489335"/>
            <a:ext cx="5105400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p ==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nullptr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means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“end of string”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758575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Ranges TS?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Concept Definitions</a:t>
            </a:r>
          </a:p>
          <a:p>
            <a:pPr lvl="1"/>
            <a:r>
              <a:rPr lang="en-US" sz="2800" dirty="0"/>
              <a:t>Primitive (e.g., </a:t>
            </a:r>
            <a:r>
              <a:rPr lang="en-US" sz="2800" dirty="0" err="1"/>
              <a:t>DefaultConstructible</a:t>
            </a:r>
            <a:r>
              <a:rPr lang="en-US" sz="2800" dirty="0"/>
              <a:t>, Regular)</a:t>
            </a:r>
          </a:p>
          <a:p>
            <a:pPr lvl="1"/>
            <a:r>
              <a:rPr lang="en-US" sz="2800" dirty="0"/>
              <a:t>Iterator (e.g., </a:t>
            </a:r>
            <a:r>
              <a:rPr lang="en-US" sz="2800" dirty="0" err="1"/>
              <a:t>InputIterator</a:t>
            </a:r>
            <a:r>
              <a:rPr lang="en-US" sz="2800" dirty="0"/>
              <a:t>)</a:t>
            </a:r>
          </a:p>
          <a:p>
            <a:pPr lvl="1"/>
            <a:r>
              <a:rPr lang="en-US" sz="2800" dirty="0" err="1"/>
              <a:t>Callables</a:t>
            </a:r>
            <a:r>
              <a:rPr lang="en-US" sz="2800" dirty="0"/>
              <a:t> (e.g., </a:t>
            </a:r>
            <a:r>
              <a:rPr lang="en-US" sz="2800" dirty="0" err="1"/>
              <a:t>Invocable</a:t>
            </a:r>
            <a:r>
              <a:rPr lang="en-US" sz="2800" dirty="0"/>
              <a:t>, Predicate)</a:t>
            </a:r>
          </a:p>
          <a:p>
            <a:pPr lvl="1"/>
            <a:r>
              <a:rPr lang="en-US" sz="2800" dirty="0"/>
              <a:t>Range (e.g., Range, View)</a:t>
            </a:r>
          </a:p>
          <a:p>
            <a:r>
              <a:rPr lang="en-US" dirty="0"/>
              <a:t>Iterators:</a:t>
            </a:r>
          </a:p>
          <a:p>
            <a:pPr lvl="1"/>
            <a:r>
              <a:rPr lang="en-US" sz="2600" dirty="0"/>
              <a:t>E.g., </a:t>
            </a:r>
            <a:r>
              <a:rPr lang="en-US" sz="2600" dirty="0" err="1"/>
              <a:t>move_iterator</a:t>
            </a:r>
            <a:r>
              <a:rPr lang="en-US" sz="2600" dirty="0"/>
              <a:t>, </a:t>
            </a:r>
            <a:r>
              <a:rPr lang="en-US" sz="2600" dirty="0" err="1"/>
              <a:t>common_iterator</a:t>
            </a:r>
            <a:r>
              <a:rPr lang="en-US" sz="2600" dirty="0"/>
              <a:t>, </a:t>
            </a:r>
            <a:r>
              <a:rPr lang="en-US" sz="2600" dirty="0" err="1"/>
              <a:t>counted_iterator</a:t>
            </a:r>
            <a:endParaRPr lang="en-US" sz="2600" dirty="0"/>
          </a:p>
          <a:p>
            <a:r>
              <a:rPr lang="en-US" dirty="0"/>
              <a:t>Algorithms:</a:t>
            </a:r>
          </a:p>
          <a:p>
            <a:pPr lvl="1"/>
            <a:r>
              <a:rPr lang="en-US" sz="2800" dirty="0"/>
              <a:t>Iterator-based</a:t>
            </a:r>
          </a:p>
          <a:p>
            <a:pPr lvl="1"/>
            <a:r>
              <a:rPr lang="en-US" sz="2800" dirty="0"/>
              <a:t>Range-based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9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Mission:Possible</a:t>
            </a:r>
            <a:r>
              <a:rPr lang="en-US"/>
              <a:t>, Benchmark!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10668000" cy="47625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c_strlen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*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sz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) {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= 0;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(; *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sz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 ++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sz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  ++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buNone/>
            </a:pP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range_strlen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begin,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c_str_iter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end ) {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800" dirty="0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(; begin != end; ++begin)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  ++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}</a:t>
            </a:r>
            <a:br>
              <a:rPr lang="en-US" sz="1800" dirty="0">
                <a:latin typeface="Consolas" charset="0"/>
                <a:ea typeface="Consolas" charset="0"/>
                <a:cs typeface="Consolas" charset="0"/>
              </a:rPr>
            </a:b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1901131"/>
            <a:ext cx="3429000" cy="609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C-style, badness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4648402"/>
            <a:ext cx="4953000" cy="609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STL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-style, goodness (?)</a:t>
            </a:r>
          </a:p>
        </p:txBody>
      </p:sp>
    </p:spTree>
    <p:extLst>
      <p:ext uri="{BB962C8B-B14F-4D97-AF65-F5344CB8AC3E}">
        <p14:creationId xmlns:p14="http://schemas.microsoft.com/office/powerpoint/2010/main" val="1921701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Mission:Possible</a:t>
            </a:r>
            <a:r>
              <a:rPr lang="en-US" dirty="0"/>
              <a:t>, but Awful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55750"/>
            <a:ext cx="2636493" cy="4807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200" y="1515612"/>
            <a:ext cx="1693176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c_strlen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9415" y="1439863"/>
            <a:ext cx="2650223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range_strlen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4868412"/>
            <a:ext cx="3657600" cy="947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gcc</a:t>
            </a:r>
            <a:r>
              <a:rPr lang="en-US" sz="2800" dirty="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-snapshot, -O3</a:t>
            </a:r>
          </a:p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godbolt.org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6800" y="4022029"/>
            <a:ext cx="1752600" cy="12187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Wingdings"/>
              </a:rPr>
              <a:t></a:t>
            </a: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2" y="1515612"/>
            <a:ext cx="2679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35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Mission:Possible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Ranges 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c_str_iter2 :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std::iterator&lt;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  ranges::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forward_iterator_tag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, std::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ptrdiff_t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*,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&amp;&gt; {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 p = </a:t>
            </a:r>
            <a:r>
              <a:rPr lang="en-US" sz="1400" dirty="0" err="1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nullptr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c_str_iter2() =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default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explicit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c_str_iter2(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 q) : p(q) {}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 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==(c_str_iter2 that)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p == 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that.p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; }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 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!=(c_str_iter2 that)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p != 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that.p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; }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&amp;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*()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*p; }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*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-&gt;()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p; }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c_str_iter2&amp;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++() { ++p;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*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this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; }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 c_str_iter2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++(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std::exchange(*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this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, std::next(*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this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)); }</a:t>
            </a:r>
          </a:p>
          <a:p>
            <a:pPr marL="0" indent="0">
              <a:buNone/>
            </a:pP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 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==(c_str_iter2 a, ranges::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default_sentinel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!*a; }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 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==(ranges::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default_sentinel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, c_str_iter2 a)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!*a; }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 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!=(c_str_iter2 a, ranges::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default_sentinel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*a; }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bool operator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!=(ranges::</a:t>
            </a:r>
            <a:r>
              <a:rPr lang="en-US" sz="1400" dirty="0" err="1">
                <a:latin typeface="Consolas" charset="0"/>
                <a:ea typeface="Consolas" charset="0"/>
                <a:cs typeface="Consolas" charset="0"/>
              </a:rPr>
              <a:t>default_sentinel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, c_str_iter2 a) {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400" dirty="0">
                <a:latin typeface="Consolas" charset="0"/>
                <a:ea typeface="Consolas" charset="0"/>
                <a:cs typeface="Consolas" charset="0"/>
              </a:rPr>
              <a:t> *a; }</a:t>
            </a:r>
          </a:p>
        </p:txBody>
      </p:sp>
      <p:sp>
        <p:nvSpPr>
          <p:cNvPr id="4" name="Frame 3"/>
          <p:cNvSpPr/>
          <p:nvPr/>
        </p:nvSpPr>
        <p:spPr>
          <a:xfrm>
            <a:off x="762000" y="3048000"/>
            <a:ext cx="9525000" cy="354419"/>
          </a:xfrm>
          <a:prstGeom prst="frame">
            <a:avLst>
              <a:gd name="adj1" fmla="val 4631"/>
            </a:avLst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Frame 4"/>
          <p:cNvSpPr/>
          <p:nvPr/>
        </p:nvSpPr>
        <p:spPr>
          <a:xfrm>
            <a:off x="762000" y="5105400"/>
            <a:ext cx="9525000" cy="354419"/>
          </a:xfrm>
          <a:prstGeom prst="frame">
            <a:avLst>
              <a:gd name="adj1" fmla="val 4631"/>
            </a:avLst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39226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Mission:Possible</a:t>
            </a:r>
            <a:r>
              <a:rPr lang="en-US" dirty="0"/>
              <a:t>, String Algorithms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10668000" cy="47625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c_strlen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char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*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sz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) {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= 0;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(; *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sz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 ++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sz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  ++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0" indent="0">
              <a:buNone/>
            </a:pP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range_strlen2( c_str_iter2 begin, ranges::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default_sentinel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end ) {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800" dirty="0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for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(; begin != end; ++begin)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  ++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}</a:t>
            </a:r>
            <a:br>
              <a:rPr lang="en-US" sz="1800" dirty="0">
                <a:latin typeface="Consolas" charset="0"/>
                <a:ea typeface="Consolas" charset="0"/>
                <a:cs typeface="Consolas" charset="0"/>
              </a:rPr>
            </a:b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1901131"/>
            <a:ext cx="3429000" cy="609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C-style, badness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4648402"/>
            <a:ext cx="5943600" cy="609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Ranges TS</a:t>
            </a: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-style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, </a:t>
            </a: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goodness (!)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3292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Mission:Possible</a:t>
            </a:r>
            <a:r>
              <a:rPr lang="en-US" dirty="0"/>
              <a:t>, and </a:t>
            </a:r>
            <a:r>
              <a:rPr lang="en-US" i="1" dirty="0"/>
              <a:t>Awesome!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1224" y="1515612"/>
            <a:ext cx="1693176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c_strlen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9415" y="1439863"/>
            <a:ext cx="2650223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range_strlen2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4868412"/>
            <a:ext cx="3657600" cy="947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gcc</a:t>
            </a:r>
            <a:r>
              <a:rPr lang="en-US" sz="2800" dirty="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-snapshot, -O3</a:t>
            </a:r>
          </a:p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godbolt.org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96" y="1515612"/>
            <a:ext cx="3365500" cy="187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2" y="1515612"/>
            <a:ext cx="2679700" cy="1651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73892" y="2359026"/>
            <a:ext cx="1752600" cy="12187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>
                <a:solidFill>
                  <a:srgbClr val="7D8490"/>
                </a:solidFill>
                <a:latin typeface="Vista Sans OT Medium"/>
                <a:ea typeface="Vista Sans OT Medium"/>
                <a:cs typeface="Vista Sans OT Medium"/>
                <a:sym typeface="Wingdings"/>
              </a:rPr>
              <a:t></a:t>
            </a: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45774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Moar</a:t>
            </a:r>
            <a:r>
              <a:rPr lang="en-US" dirty="0" smtClean="0"/>
              <a:t> Bonus Slides!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3733800"/>
            <a:ext cx="10668000" cy="1143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ctr" defTabSz="273050" eaLnBrk="1" hangingPunct="1">
              <a:defRPr sz="6000" b="0" i="0">
                <a:solidFill>
                  <a:schemeClr val="tx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1143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2286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3429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4572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5715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6858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8001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144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5400" kern="0" dirty="0" smtClean="0"/>
              <a:t>Projections</a:t>
            </a:r>
            <a:endParaRPr lang="en-US" sz="5400" kern="0" dirty="0"/>
          </a:p>
        </p:txBody>
      </p:sp>
    </p:spTree>
    <p:extLst>
      <p:ext uri="{BB962C8B-B14F-4D97-AF65-F5344CB8AC3E}">
        <p14:creationId xmlns:p14="http://schemas.microsoft.com/office/powerpoint/2010/main" val="16214974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Projections?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Increase interface symmetry of the STL algorithms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990600" y="2362200"/>
            <a:ext cx="9906000" cy="1832809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std::sort(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a.begin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a.end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(), [](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employee&amp; x, 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employee&amp; y) {</a:t>
            </a:r>
          </a:p>
          <a:p>
            <a:pPr marL="0" indent="0">
              <a:buNone/>
            </a:pP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                               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x.last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&lt; 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y.last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; });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p = std::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lower_bound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a.begin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a.end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1800" kern="0" dirty="0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"Parent"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,</a:t>
            </a:r>
          </a:p>
          <a:p>
            <a:pPr marL="0" indent="0">
              <a:buNone/>
            </a:pP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                             [](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employee&amp; x, 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const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string&amp; y) {</a:t>
            </a:r>
          </a:p>
          <a:p>
            <a:pPr marL="0" indent="0">
              <a:buNone/>
            </a:pP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                                  return 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x.last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&lt; y; });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90600" y="4894927"/>
            <a:ext cx="9906000" cy="849463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ranges::sort(a, ranges::less&lt;&gt;(), &amp;employee::last);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auto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 p = ranges::</a:t>
            </a:r>
            <a:r>
              <a:rPr lang="en-US" sz="1800" kern="0" dirty="0" err="1">
                <a:latin typeface="Consolas" charset="0"/>
                <a:ea typeface="Consolas" charset="0"/>
                <a:cs typeface="Consolas" charset="0"/>
              </a:rPr>
              <a:t>lower_bound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(a, </a:t>
            </a:r>
            <a:r>
              <a:rPr lang="en-US" sz="1800" kern="0" dirty="0">
                <a:solidFill>
                  <a:srgbClr val="00B0F0"/>
                </a:solidFill>
                <a:latin typeface="Consolas" charset="0"/>
                <a:ea typeface="Consolas" charset="0"/>
                <a:cs typeface="Consolas" charset="0"/>
              </a:rPr>
              <a:t>"Parent"</a:t>
            </a:r>
            <a:r>
              <a:rPr lang="en-US" sz="1800" kern="0" dirty="0">
                <a:latin typeface="Consolas" charset="0"/>
                <a:ea typeface="Consolas" charset="0"/>
                <a:cs typeface="Consolas" charset="0"/>
              </a:rPr>
              <a:t>, ranges::less&lt;&gt;(), &amp;employee::last);</a:t>
            </a:r>
          </a:p>
        </p:txBody>
      </p:sp>
      <p:sp>
        <p:nvSpPr>
          <p:cNvPr id="6" name="Down Arrow 5"/>
          <p:cNvSpPr/>
          <p:nvPr/>
        </p:nvSpPr>
        <p:spPr>
          <a:xfrm>
            <a:off x="5703757" y="4321067"/>
            <a:ext cx="381000" cy="443588"/>
          </a:xfrm>
          <a:prstGeom prst="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5975014"/>
            <a:ext cx="6553200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(Example stolen shamelessly from Sean Parent)</a:t>
            </a:r>
          </a:p>
        </p:txBody>
      </p:sp>
    </p:spTree>
    <p:extLst>
      <p:ext uri="{BB962C8B-B14F-4D97-AF65-F5344CB8AC3E}">
        <p14:creationId xmlns:p14="http://schemas.microsoft.com/office/powerpoint/2010/main" val="1817136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Projections? Part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Increase mathematical soundness of the STL algorithms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38201" y="2734270"/>
            <a:ext cx="8610600" cy="92333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std::equal(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employees.begin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employees.end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ids.begin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</a:t>
            </a:r>
          </a:p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    [](employee&amp; e, </a:t>
            </a:r>
            <a:r>
              <a:rPr lang="en-US" sz="20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e.id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==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; });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58188" y="4486870"/>
            <a:ext cx="8590614" cy="92333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ranges::equal(employees, ids,</a:t>
            </a:r>
          </a:p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   [](employee&amp; e, </a:t>
            </a:r>
            <a:r>
              <a:rPr lang="en-US" sz="20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e.id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==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; });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82200" y="2958947"/>
            <a:ext cx="7620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rgbClr val="00B05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OK!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82200" y="4648200"/>
            <a:ext cx="13716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rgbClr val="FF000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ERROR!</a:t>
            </a:r>
          </a:p>
        </p:txBody>
      </p:sp>
    </p:spTree>
    <p:extLst>
      <p:ext uri="{BB962C8B-B14F-4D97-AF65-F5344CB8AC3E}">
        <p14:creationId xmlns:p14="http://schemas.microsoft.com/office/powerpoint/2010/main" val="1246749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Cross-type Relations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3400" y="1600200"/>
          <a:ext cx="11125200" cy="406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2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 function of two arguments that returns a Boolean and establishes a mathematical relationship between them.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1" indent="0" algn="l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800" kern="0" dirty="0">
                          <a:solidFill>
                            <a:schemeClr val="bg1"/>
                          </a:solidFill>
                        </a:rPr>
                        <a:t>E.g. </a:t>
                      </a:r>
                      <a:r>
                        <a:rPr lang="en-US" sz="2800" i="1" kern="0" dirty="0">
                          <a:solidFill>
                            <a:schemeClr val="bg1"/>
                          </a:solidFill>
                        </a:rPr>
                        <a:t>less-than</a:t>
                      </a:r>
                      <a:r>
                        <a:rPr lang="en-US" sz="2800" kern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2800" i="1" kern="0" dirty="0">
                          <a:solidFill>
                            <a:schemeClr val="bg1"/>
                          </a:solidFill>
                        </a:rPr>
                        <a:t>equal-to</a:t>
                      </a:r>
                    </a:p>
                    <a:p>
                      <a:pPr marL="228600" lvl="1" indent="0" algn="l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i="1" kern="0" dirty="0">
                        <a:solidFill>
                          <a:schemeClr val="bg1"/>
                        </a:solidFill>
                      </a:endParaRPr>
                    </a:p>
                    <a:p>
                      <a:pPr marL="228600" lvl="1" indent="0" algn="l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kern="0" dirty="0">
                        <a:solidFill>
                          <a:schemeClr val="bg1"/>
                        </a:solidFill>
                      </a:endParaRPr>
                    </a:p>
                    <a:p>
                      <a:pPr marL="22860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2730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Must be </a:t>
                      </a:r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symmetric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1" indent="0" algn="l" defTabSz="2730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0" dirty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r(a, b) </a:t>
                      </a:r>
                      <a:r>
                        <a:rPr lang="en-US" sz="2800" i="1" kern="0" dirty="0">
                          <a:solidFill>
                            <a:schemeClr val="bg1"/>
                          </a:solidFill>
                          <a:latin typeface="+mn-lt"/>
                          <a:ea typeface="Consolas" charset="0"/>
                          <a:cs typeface="Consolas" charset="0"/>
                        </a:rPr>
                        <a:t>and</a:t>
                      </a:r>
                      <a:r>
                        <a:rPr lang="en-US" sz="2800" kern="0" dirty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 r(b, a)</a:t>
                      </a:r>
                    </a:p>
                    <a:p>
                      <a:pPr marL="22860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2730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Must exhibit a </a:t>
                      </a:r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common type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0" indent="0" algn="l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800" kern="0" dirty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r(a, b)</a:t>
                      </a:r>
                      <a:r>
                        <a:rPr lang="en-US" sz="2800" b="1" kern="0" baseline="0" dirty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 ≅</a:t>
                      </a:r>
                      <a:r>
                        <a:rPr lang="en-US" sz="2800" kern="0" dirty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 r(true ? a : b,</a:t>
                      </a:r>
                    </a:p>
                    <a:p>
                      <a:pPr marL="228600" lvl="1" indent="0" algn="l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800" kern="0" dirty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            </a:t>
                      </a:r>
                      <a:r>
                        <a:rPr lang="en-US" sz="2800" kern="0" dirty="0" smtClean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true ? b </a:t>
                      </a:r>
                      <a:r>
                        <a:rPr lang="en-US" sz="2800" kern="0" dirty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: </a:t>
                      </a:r>
                      <a:r>
                        <a:rPr lang="en-US" sz="2800" kern="0" dirty="0" smtClean="0">
                          <a:solidFill>
                            <a:schemeClr val="bg1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a)</a:t>
                      </a:r>
                      <a:endParaRPr lang="en-US" sz="2800" kern="0" dirty="0">
                        <a:solidFill>
                          <a:schemeClr val="bg1"/>
                        </a:solidFill>
                        <a:latin typeface="Consolas" charset="0"/>
                        <a:ea typeface="Consolas" charset="0"/>
                        <a:cs typeface="Consolas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608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Cross-type Relations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“These are strong requirements, but we feel that they are justified. The additional requirements make it possible to reason about the semantics of cross-type relations; they make it possible to describe such relations as equivalence relations or strict weak orderings.”</a:t>
            </a:r>
          </a:p>
          <a:p>
            <a:pPr marL="0" indent="0" algn="r">
              <a:buNone/>
            </a:pPr>
            <a:r>
              <a:rPr lang="en-US" dirty="0"/>
              <a:t>	-- N3351, the “Palo Alto Report”</a:t>
            </a:r>
          </a:p>
        </p:txBody>
      </p:sp>
    </p:spTree>
    <p:extLst>
      <p:ext uri="{BB962C8B-B14F-4D97-AF65-F5344CB8AC3E}">
        <p14:creationId xmlns:p14="http://schemas.microsoft.com/office/powerpoint/2010/main" val="1754906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Will My Vendor Start Shipping An Implementation?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209800"/>
            <a:ext cx="10668000" cy="410845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3900" i="1" dirty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0494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Projections? Part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Increase mathematical soundness of the STL algorithms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38200" y="2734270"/>
            <a:ext cx="9143999" cy="92333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std::equal(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employees.begin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employees.end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ids.begin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(),</a:t>
            </a:r>
          </a:p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    [](employee&amp; e, </a:t>
            </a:r>
            <a:r>
              <a:rPr lang="en-US" sz="20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e.id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==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; });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58188" y="3962400"/>
            <a:ext cx="9124012" cy="92333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ranges::equal(employees, ids,</a:t>
            </a:r>
          </a:p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   [](employee&amp; e, </a:t>
            </a:r>
            <a:r>
              <a:rPr lang="en-US" sz="2000" kern="0" dirty="0" err="1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) {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e.id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 == 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; });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7000" y="2895600"/>
            <a:ext cx="7620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rgbClr val="00B05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OK!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87000" y="4174224"/>
            <a:ext cx="13716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rgbClr val="FF000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ERROR!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838200" y="517267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91440" rIns="91440" bIns="91440">
            <a:spAutoFit/>
          </a:bodyPr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ranges::equal(employees, ids, std::</a:t>
            </a:r>
            <a:r>
              <a:rPr lang="en-US" sz="2000" kern="0" dirty="0" err="1">
                <a:latin typeface="Consolas" charset="0"/>
                <a:ea typeface="Consolas" charset="0"/>
                <a:cs typeface="Consolas" charset="0"/>
              </a:rPr>
              <a:t>equal_to</a:t>
            </a:r>
            <a:r>
              <a:rPr lang="en-US" sz="2000" kern="0" dirty="0">
                <a:latin typeface="Consolas" charset="0"/>
                <a:ea typeface="Consolas" charset="0"/>
                <a:cs typeface="Consolas" charset="0"/>
              </a:rPr>
              <a:t>&lt;&gt;(), &amp;Employee::id);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5181600"/>
            <a:ext cx="7620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200" hangingPunct="0">
              <a:lnSpc>
                <a:spcPct val="110000"/>
              </a:lnSpc>
            </a:pPr>
            <a:r>
              <a:rPr lang="en-US" sz="2800" dirty="0">
                <a:solidFill>
                  <a:srgbClr val="00B050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OK!</a:t>
            </a:r>
          </a:p>
        </p:txBody>
      </p:sp>
    </p:spTree>
    <p:extLst>
      <p:ext uri="{BB962C8B-B14F-4D97-AF65-F5344CB8AC3E}">
        <p14:creationId xmlns:p14="http://schemas.microsoft.com/office/powerpoint/2010/main" val="1171137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05670"/>
            <a:ext cx="10668000" cy="923330"/>
          </a:xfrm>
        </p:spPr>
        <p:txBody>
          <a:bodyPr>
            <a:spAutoFit/>
          </a:bodyPr>
          <a:lstStyle/>
          <a:p>
            <a:pPr algn="ctr"/>
            <a:r>
              <a:rPr lang="en-US" dirty="0" smtClean="0"/>
              <a:t>Still </a:t>
            </a:r>
            <a:r>
              <a:rPr lang="en-US" dirty="0" err="1" smtClean="0"/>
              <a:t>Moar</a:t>
            </a:r>
            <a:r>
              <a:rPr lang="en-US" dirty="0" smtClean="0"/>
              <a:t> Bonus Slides!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3642836"/>
            <a:ext cx="10668000" cy="1477328"/>
          </a:xfrm>
          <a:prstGeom prst="rect">
            <a:avLst/>
          </a:prstGeom>
        </p:spPr>
        <p:txBody>
          <a:bodyPr vert="horz" lIns="0" tIns="0" rIns="0" bIns="0" anchor="ctr" anchorCtr="0">
            <a:spAutoFit/>
          </a:bodyPr>
          <a:lstStyle>
            <a:lvl1pPr algn="ctr" defTabSz="273050" eaLnBrk="1" hangingPunct="1">
              <a:defRPr sz="6000" b="0" i="0">
                <a:solidFill>
                  <a:schemeClr val="tx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1143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2286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3429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4572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5715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6858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8001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14400" algn="ctr" defTabSz="273050" eaLnBrk="1" hangingPunct="1">
              <a:defRPr sz="57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4800" kern="0" dirty="0" smtClean="0"/>
              <a:t>Defining Your Own Algorithms with the Ranges TS</a:t>
            </a:r>
            <a:endParaRPr lang="en-US" sz="4800" kern="0" dirty="0"/>
          </a:p>
        </p:txBody>
      </p:sp>
    </p:spTree>
    <p:extLst>
      <p:ext uri="{BB962C8B-B14F-4D97-AF65-F5344CB8AC3E}">
        <p14:creationId xmlns:p14="http://schemas.microsoft.com/office/powerpoint/2010/main" val="17969402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TS-</a:t>
            </a:r>
            <a:r>
              <a:rPr lang="en-US" dirty="0" err="1"/>
              <a:t>ify</a:t>
            </a:r>
            <a:r>
              <a:rPr lang="en-US" dirty="0"/>
              <a:t> an algorithm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dirty="0">
                <a:latin typeface="Consolas" panose="020B0609020204030204" pitchFamily="49" charset="0"/>
              </a:rPr>
              <a:t> &lt;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typename</a:t>
            </a:r>
            <a:r>
              <a:rPr lang="en-US" sz="1800" dirty="0">
                <a:latin typeface="Consolas" panose="020B0609020204030204" pitchFamily="49" charset="0"/>
              </a:rPr>
              <a:t> I&gt;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dirty="0">
                <a:latin typeface="Consolas" panose="020B0609020204030204" pitchFamily="49" charset="0"/>
              </a:rPr>
              <a:t> </a:t>
            </a:r>
            <a:r>
              <a:rPr lang="en-US" sz="1800" dirty="0" err="1">
                <a:latin typeface="Consolas" panose="020B0609020204030204" pitchFamily="49" charset="0"/>
              </a:rPr>
              <a:t>insertion_sort</a:t>
            </a:r>
            <a:r>
              <a:rPr lang="en-US" sz="1800" dirty="0">
                <a:latin typeface="Consolas" panose="020B0609020204030204" pitchFamily="49" charset="0"/>
              </a:rPr>
              <a:t>(I first, I last)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</a:rPr>
              <a:t>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dirty="0">
                <a:latin typeface="Consolas" panose="020B0609020204030204" pitchFamily="49" charset="0"/>
              </a:rPr>
              <a:t> (I </a:t>
            </a:r>
            <a:r>
              <a:rPr lang="en-US" sz="1800" dirty="0" err="1">
                <a:latin typeface="Consolas" panose="020B060902020403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</a:rPr>
              <a:t> = first; </a:t>
            </a:r>
            <a:r>
              <a:rPr lang="en-US" sz="1800" dirty="0" err="1">
                <a:latin typeface="Consolas" panose="020B060902020403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</a:rPr>
              <a:t> != last; ++</a:t>
            </a:r>
            <a:r>
              <a:rPr lang="en-US" sz="1800" dirty="0" err="1">
                <a:latin typeface="Consolas" panose="020B060902020403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</a:rPr>
              <a:t>		std::rotate(std::</a:t>
            </a:r>
            <a:r>
              <a:rPr lang="en-US" sz="1800" dirty="0" err="1">
                <a:latin typeface="Consolas" panose="020B0609020204030204" pitchFamily="49" charset="0"/>
              </a:rPr>
              <a:t>upper_bound</a:t>
            </a:r>
            <a:r>
              <a:rPr lang="en-US" sz="1800" dirty="0">
                <a:latin typeface="Consolas" panose="020B0609020204030204" pitchFamily="49" charset="0"/>
              </a:rPr>
              <a:t>(first, </a:t>
            </a:r>
            <a:r>
              <a:rPr lang="en-US" sz="1800" dirty="0" err="1">
                <a:latin typeface="Consolas" panose="020B060902020403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</a:rPr>
              <a:t>, *</a:t>
            </a:r>
            <a:r>
              <a:rPr lang="en-US" sz="1800" dirty="0" err="1">
                <a:latin typeface="Consolas" panose="020B060902020403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</a:rPr>
              <a:t>), </a:t>
            </a:r>
            <a:r>
              <a:rPr lang="en-US" sz="1800" dirty="0" err="1">
                <a:latin typeface="Consolas" panose="020B060902020403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</a:rPr>
              <a:t>, std::next(</a:t>
            </a:r>
            <a:r>
              <a:rPr lang="en-US" sz="1800" dirty="0" err="1">
                <a:latin typeface="Consolas" panose="020B060902020403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18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93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TS-</a:t>
            </a:r>
            <a:r>
              <a:rPr lang="en-US" dirty="0" err="1"/>
              <a:t>ify</a:t>
            </a:r>
            <a:r>
              <a:rPr lang="en-US" dirty="0"/>
              <a:t> an algorithm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267200"/>
            <a:ext cx="4877481" cy="195289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typename</a:t>
            </a:r>
            <a:r>
              <a:rPr lang="en-US" sz="1800" kern="0" dirty="0">
                <a:latin typeface="Consolas" panose="020B0609020204030204" pitchFamily="49" charset="0"/>
              </a:rPr>
              <a:t> I&gt;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I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std::rotate(std::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std::next(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typename</a:t>
            </a:r>
            <a:r>
              <a:rPr lang="en-US" sz="1800" kern="0" dirty="0">
                <a:latin typeface="Consolas" panose="020B0609020204030204" pitchFamily="49" charset="0"/>
              </a:rPr>
              <a:t> I&gt;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I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4419600"/>
            <a:ext cx="8382000" cy="947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457200" rtl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Prefer the components in the Ranges TS because they are properly constrained with Concepts </a:t>
            </a:r>
          </a:p>
        </p:txBody>
      </p:sp>
    </p:spTree>
    <p:extLst>
      <p:ext uri="{BB962C8B-B14F-4D97-AF65-F5344CB8AC3E}">
        <p14:creationId xmlns:p14="http://schemas.microsoft.com/office/powerpoint/2010/main" val="1746135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TS-</a:t>
            </a:r>
            <a:r>
              <a:rPr lang="en-US" dirty="0" err="1"/>
              <a:t>ify</a:t>
            </a:r>
            <a:r>
              <a:rPr lang="en-US" dirty="0"/>
              <a:t> an algorithm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</a:t>
            </a:r>
            <a:r>
              <a:rPr lang="en-US" sz="1800" kern="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typename</a:t>
            </a:r>
            <a:r>
              <a:rPr lang="en-US" sz="1800" kern="0" dirty="0">
                <a:latin typeface="Consolas" panose="020B0609020204030204" pitchFamily="49" charset="0"/>
              </a:rPr>
              <a:t> I&gt;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I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ForwardIterator</a:t>
            </a:r>
            <a:r>
              <a:rPr lang="en-US" sz="1800" kern="0" dirty="0">
                <a:latin typeface="Consolas" panose="020B0609020204030204" pitchFamily="49" charset="0"/>
              </a:rPr>
              <a:t> I&gt;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I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4419600"/>
            <a:ext cx="5943600" cy="947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457200" rtl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Constrain </a:t>
            </a: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your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algorithms with concepts from the Ranges TS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1754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TS-</a:t>
            </a:r>
            <a:r>
              <a:rPr lang="en-US" dirty="0" err="1"/>
              <a:t>ify</a:t>
            </a:r>
            <a:r>
              <a:rPr lang="en-US" dirty="0"/>
              <a:t> an algorithm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ForwardIterator</a:t>
            </a:r>
            <a:r>
              <a:rPr lang="en-US" sz="1800" kern="0" dirty="0">
                <a:latin typeface="Consolas" panose="020B0609020204030204" pitchFamily="49" charset="0"/>
              </a:rPr>
              <a:t> I&gt;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I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ForwardIterator</a:t>
            </a:r>
            <a:r>
              <a:rPr lang="en-US" sz="1800" kern="0" dirty="0">
                <a:latin typeface="Consolas" panose="020B0609020204030204" pitchFamily="49" charset="0"/>
              </a:rPr>
              <a:t> I, ranges::Sentinel&lt;I&gt; S&gt;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S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4419600"/>
            <a:ext cx="8382000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Use iterator/sentinel pairs to denote ranges. </a:t>
            </a:r>
          </a:p>
        </p:txBody>
      </p:sp>
    </p:spTree>
    <p:extLst>
      <p:ext uri="{BB962C8B-B14F-4D97-AF65-F5344CB8AC3E}">
        <p14:creationId xmlns:p14="http://schemas.microsoft.com/office/powerpoint/2010/main" val="1055651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TS-</a:t>
            </a:r>
            <a:r>
              <a:rPr lang="en-US" dirty="0" err="1"/>
              <a:t>ify</a:t>
            </a:r>
            <a:r>
              <a:rPr lang="en-US" dirty="0"/>
              <a:t> an algorithm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ForwardIterator</a:t>
            </a:r>
            <a:r>
              <a:rPr lang="en-US" sz="1800" kern="0" dirty="0">
                <a:latin typeface="Consolas" panose="020B0609020204030204" pitchFamily="49" charset="0"/>
              </a:rPr>
              <a:t> I, ranges::Sentinel&lt;I&gt; S&gt;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void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S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ForwardIterator</a:t>
            </a:r>
            <a:r>
              <a:rPr lang="en-US" sz="1800" kern="0" dirty="0">
                <a:latin typeface="Consolas" panose="020B0609020204030204" pitchFamily="49" charset="0"/>
              </a:rPr>
              <a:t> I, ranges::Sentinel&lt;I&gt; S&gt;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I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S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419600"/>
            <a:ext cx="7696200" cy="947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457200" rtl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If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your algorithm computes the end iterator position, return it.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66401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TS-</a:t>
            </a:r>
            <a:r>
              <a:rPr lang="en-US" dirty="0" err="1"/>
              <a:t>ify</a:t>
            </a:r>
            <a:r>
              <a:rPr lang="en-US" dirty="0"/>
              <a:t> an algorithm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ForwardIterator</a:t>
            </a:r>
            <a:r>
              <a:rPr lang="en-US" sz="1800" kern="0" dirty="0">
                <a:latin typeface="Consolas" panose="020B0609020204030204" pitchFamily="49" charset="0"/>
              </a:rPr>
              <a:t> I, ranges::Sentinel&lt;I&gt; S&gt;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I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S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62000" y="1562100"/>
            <a:ext cx="10668000" cy="47625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/>
          <a:lstStyle>
            <a:lvl1pPr marL="285750" indent="-285750" algn="l" defTabSz="273050" eaLnBrk="1" hangingPunct="1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1pPr>
            <a:lvl2pPr marL="4572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2pPr>
            <a:lvl3pPr marL="6858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3pPr>
            <a:lvl4pPr marL="9144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4pPr>
            <a:lvl5pPr marL="1143000" indent="-228600" algn="l" defTabSz="273050" eaLnBrk="1" hangingPunct="1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defRPr>
            </a:lvl5pPr>
            <a:lvl6pPr indent="1206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2349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35560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476250" algn="ctr" defTabSz="273050" eaLnBrk="1" hangingPunct="1">
              <a:defRPr sz="2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ForwardIterator</a:t>
            </a:r>
            <a:r>
              <a:rPr lang="en-US" sz="1800" kern="0" dirty="0">
                <a:latin typeface="Consolas" panose="020B0609020204030204" pitchFamily="49" charset="0"/>
              </a:rPr>
              <a:t> I, ranges::Sentinel&lt;I&gt; S&gt; 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I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(I first, S last)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I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= first;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1800" kern="0" dirty="0">
                <a:latin typeface="Consolas" panose="020B0609020204030204" pitchFamily="49" charset="0"/>
              </a:rPr>
              <a:t> (;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 != last; ++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		ranges::rotate(ranges::</a:t>
            </a:r>
            <a:r>
              <a:rPr lang="en-US" sz="1800" kern="0" dirty="0" err="1">
                <a:latin typeface="Consolas" panose="020B0609020204030204" pitchFamily="49" charset="0"/>
              </a:rPr>
              <a:t>upper_bound</a:t>
            </a:r>
            <a:r>
              <a:rPr lang="en-US" sz="1800" kern="0" dirty="0">
                <a:latin typeface="Consolas" panose="020B0609020204030204" pitchFamily="49" charset="0"/>
              </a:rPr>
              <a:t>(first,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*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),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, ranges::next(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  </a:t>
            </a: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</a:t>
            </a:r>
            <a:r>
              <a:rPr lang="en-US" sz="1800" kern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buFont typeface="Arial"/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template</a:t>
            </a:r>
            <a:r>
              <a:rPr lang="en-US" sz="1800" kern="0" dirty="0">
                <a:latin typeface="Consolas" panose="020B0609020204030204" pitchFamily="49" charset="0"/>
              </a:rPr>
              <a:t> &lt;ranges::</a:t>
            </a:r>
            <a:r>
              <a:rPr lang="en-US" sz="1800" kern="0" dirty="0" err="1">
                <a:latin typeface="Consolas" panose="020B0609020204030204" pitchFamily="49" charset="0"/>
              </a:rPr>
              <a:t>ForwardRange</a:t>
            </a:r>
            <a:r>
              <a:rPr lang="en-US" sz="1800" kern="0" dirty="0">
                <a:latin typeface="Consolas" panose="020B0609020204030204" pitchFamily="49" charset="0"/>
              </a:rPr>
              <a:t> R&gt; </a:t>
            </a:r>
          </a:p>
          <a:p>
            <a:pPr marL="0" indent="0">
              <a:buNone/>
            </a:pPr>
            <a:r>
              <a:rPr lang="en-US" sz="1800" kern="0" dirty="0">
                <a:latin typeface="Consolas" panose="020B0609020204030204" pitchFamily="49" charset="0"/>
              </a:rPr>
              <a:t>ranges::</a:t>
            </a:r>
            <a:r>
              <a:rPr lang="en-US" sz="1800" kern="0" dirty="0" err="1">
                <a:latin typeface="Consolas" panose="020B0609020204030204" pitchFamily="49" charset="0"/>
              </a:rPr>
              <a:t>safe_iterator_t</a:t>
            </a:r>
            <a:r>
              <a:rPr lang="en-US" sz="1800" kern="0" dirty="0">
                <a:latin typeface="Consolas" panose="020B0609020204030204" pitchFamily="49" charset="0"/>
              </a:rPr>
              <a:t>&lt;R&gt;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(R&amp;&amp; r)</a:t>
            </a:r>
          </a:p>
          <a:p>
            <a:pPr marL="0" indent="0">
              <a:buNone/>
            </a:pPr>
            <a:r>
              <a:rPr lang="en-US" sz="1800" kern="0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  return</a:t>
            </a:r>
            <a:r>
              <a:rPr lang="en-US" sz="1800" kern="0" dirty="0">
                <a:latin typeface="Consolas" panose="020B0609020204030204" pitchFamily="49" charset="0"/>
              </a:rPr>
              <a:t> </a:t>
            </a:r>
            <a:r>
              <a:rPr lang="en-US" sz="1800" kern="0" dirty="0" err="1">
                <a:latin typeface="Consolas" panose="020B0609020204030204" pitchFamily="49" charset="0"/>
              </a:rPr>
              <a:t>insertion_sort</a:t>
            </a:r>
            <a:r>
              <a:rPr lang="en-US" sz="1800" kern="0" dirty="0">
                <a:latin typeface="Consolas" panose="020B0609020204030204" pitchFamily="49" charset="0"/>
              </a:rPr>
              <a:t>(ranges::begin(r), ranges::end(r));</a:t>
            </a:r>
          </a:p>
          <a:p>
            <a:pPr marL="0" indent="0">
              <a:buNone/>
            </a:pPr>
            <a:r>
              <a:rPr lang="en-US" sz="1800" kern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Font typeface="Arial"/>
              <a:buNone/>
            </a:pPr>
            <a:endParaRPr lang="en-US" sz="1800" kern="0" dirty="0">
              <a:latin typeface="Consolas" panose="020B060902020403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3700248"/>
            <a:ext cx="4572000" cy="947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457200" rtl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Add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an overload that  takes a range (and constrain it!)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7413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Fine. Then How Can I Get An Implementation Today?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2209800"/>
            <a:ext cx="10668000" cy="41084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Range-v3</a:t>
            </a:r>
          </a:p>
          <a:p>
            <a:pPr lvl="1"/>
            <a:r>
              <a:rPr lang="en-US" dirty="0">
                <a:hlinkClick r:id="rId2"/>
              </a:rPr>
              <a:t>https://github.com/ericniebler/range-v3</a:t>
            </a:r>
            <a:endParaRPr lang="en-US" dirty="0"/>
          </a:p>
          <a:p>
            <a:pPr lvl="1"/>
            <a:r>
              <a:rPr lang="en-US" dirty="0"/>
              <a:t>C++11 implementation for clang &amp; </a:t>
            </a:r>
            <a:r>
              <a:rPr lang="en-US" dirty="0" err="1"/>
              <a:t>gcc</a:t>
            </a:r>
            <a:endParaRPr lang="en-US" dirty="0"/>
          </a:p>
          <a:p>
            <a:pPr lvl="1"/>
            <a:r>
              <a:rPr lang="en-US" dirty="0"/>
              <a:t>Ranges TS and </a:t>
            </a:r>
            <a:r>
              <a:rPr lang="en-US" i="1" dirty="0"/>
              <a:t>much</a:t>
            </a:r>
            <a:r>
              <a:rPr lang="en-US" dirty="0"/>
              <a:t> more  </a:t>
            </a:r>
            <a:r>
              <a:rPr lang="en-US" sz="2600" dirty="0"/>
              <a:t>[*] not 100% to  spec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CMCSTL2</a:t>
            </a:r>
          </a:p>
          <a:p>
            <a:pPr lvl="1"/>
            <a:r>
              <a:rPr lang="en-US" dirty="0">
                <a:hlinkClick r:id="rId3"/>
              </a:rPr>
              <a:t>http://github.com/CaseyCarter/cmcstl2</a:t>
            </a:r>
            <a:endParaRPr lang="en-US" dirty="0"/>
          </a:p>
          <a:p>
            <a:pPr lvl="1"/>
            <a:r>
              <a:rPr lang="en-US" dirty="0"/>
              <a:t>Concepts-based implementation for recent </a:t>
            </a:r>
            <a:r>
              <a:rPr lang="en-US" dirty="0" err="1"/>
              <a:t>gcc</a:t>
            </a:r>
            <a:r>
              <a:rPr lang="en-US" dirty="0"/>
              <a:t> releases (</a:t>
            </a:r>
            <a:r>
              <a:rPr lang="en-US" sz="2900" dirty="0">
                <a:latin typeface="Consolas" panose="020B0609020204030204" pitchFamily="49" charset="0"/>
              </a:rPr>
              <a:t>-</a:t>
            </a:r>
            <a:r>
              <a:rPr lang="en-US" sz="2900" dirty="0" err="1">
                <a:latin typeface="Consolas" panose="020B0609020204030204" pitchFamily="49" charset="0"/>
              </a:rPr>
              <a:t>fconcepts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fidelity to the Ranges TS working draft + proposed resolutions</a:t>
            </a:r>
          </a:p>
          <a:p>
            <a:pPr marL="0" indent="0">
              <a:buNone/>
            </a:pPr>
            <a:r>
              <a:rPr lang="en-US" b="1" dirty="0"/>
              <a:t>Range-V3-VS2015</a:t>
            </a:r>
          </a:p>
          <a:p>
            <a:pPr lvl="1"/>
            <a:r>
              <a:rPr lang="en-US" dirty="0">
                <a:hlinkClick r:id="rId4"/>
              </a:rPr>
              <a:t>https://github.com/Microsoft/Range-V3-VS2015</a:t>
            </a:r>
            <a:endParaRPr lang="en-US" dirty="0"/>
          </a:p>
          <a:p>
            <a:pPr lvl="1"/>
            <a:r>
              <a:rPr lang="en-US" dirty="0"/>
              <a:t>Very out-of-date port of range-v3 to VS2015</a:t>
            </a:r>
          </a:p>
          <a:p>
            <a:pPr lvl="1"/>
            <a:r>
              <a:rPr lang="en-US" dirty="0"/>
              <a:t>Send complaints/bug reports to Microsoft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41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 of the Ranges 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6000" dirty="0"/>
              <a:t>Iterators must go!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&quot;Not Allowed&quot; Symbol 3"/>
          <p:cNvSpPr/>
          <p:nvPr/>
        </p:nvSpPr>
        <p:spPr>
          <a:xfrm>
            <a:off x="1676400" y="-457200"/>
            <a:ext cx="8458200" cy="7848600"/>
          </a:xfrm>
          <a:prstGeom prst="noSmoking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4991098"/>
            <a:ext cx="3886200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(Sorry, Andrei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7D8490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)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7D8490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37228448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" presetClass="emph" presetSubtype="0" accel="6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80000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4" grpId="0" animBg="1"/>
          <p:bldP spid="4" grpId="1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6" presetClass="emph" presetSubtype="0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4" grpId="0" animBg="1"/>
          <p:bldP spid="4" grpId="1" animBg="1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 of the Ranges 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Ranges</a:t>
            </a:r>
            <a:r>
              <a:rPr lang="en-US" dirty="0"/>
              <a:t> are an abstraction over </a:t>
            </a:r>
            <a:r>
              <a:rPr lang="en-US" b="1" dirty="0"/>
              <a:t>Iterators</a:t>
            </a:r>
          </a:p>
          <a:p>
            <a:pPr lvl="2"/>
            <a:r>
              <a:rPr lang="en-US" dirty="0"/>
              <a:t>“Position” is fundamental</a:t>
            </a:r>
          </a:p>
          <a:p>
            <a:pPr lvl="2"/>
            <a:r>
              <a:rPr lang="en-US" dirty="0"/>
              <a:t>Operations on Iterators form a more powerful basis</a:t>
            </a:r>
          </a:p>
          <a:p>
            <a:pPr lvl="2"/>
            <a:r>
              <a:rPr lang="en-US" dirty="0"/>
              <a:t>C++ is too invested in the Iterator abstraction</a:t>
            </a:r>
          </a:p>
          <a:p>
            <a:pPr lvl="2"/>
            <a:r>
              <a:rPr lang="en-US" dirty="0"/>
              <a:t>Extra complexity can </a:t>
            </a:r>
            <a:r>
              <a:rPr lang="en-US" dirty="0" smtClean="0"/>
              <a:t>mostly be </a:t>
            </a:r>
            <a:r>
              <a:rPr lang="en-US" dirty="0"/>
              <a:t>hidden at the library level</a:t>
            </a:r>
          </a:p>
        </p:txBody>
      </p:sp>
    </p:spTree>
    <p:extLst>
      <p:ext uri="{BB962C8B-B14F-4D97-AF65-F5344CB8AC3E}">
        <p14:creationId xmlns:p14="http://schemas.microsoft.com/office/powerpoint/2010/main" val="4067695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42374</TotalTime>
  <Words>3614</Words>
  <Application>Microsoft Macintosh PowerPoint</Application>
  <PresentationFormat>Widescreen</PresentationFormat>
  <Paragraphs>584</Paragraphs>
  <Slides>67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Calibri</vt:lpstr>
      <vt:lpstr>Consolas</vt:lpstr>
      <vt:lpstr>FreightSansLFPro</vt:lpstr>
      <vt:lpstr>FreightSansLFPro Med</vt:lpstr>
      <vt:lpstr>FreightSansLFPro SmBd</vt:lpstr>
      <vt:lpstr>Gill Sans</vt:lpstr>
      <vt:lpstr>Helvetica</vt:lpstr>
      <vt:lpstr>Menlo Regular</vt:lpstr>
      <vt:lpstr>Vista Sans OT Medium</vt:lpstr>
      <vt:lpstr>Wingdings</vt:lpstr>
      <vt:lpstr>Arial</vt:lpstr>
      <vt:lpstr>White</vt:lpstr>
      <vt:lpstr>PowerPoint Presentation</vt:lpstr>
      <vt:lpstr>The Ranges TS and Beyond</vt:lpstr>
      <vt:lpstr>Ranges.begin()</vt:lpstr>
      <vt:lpstr>Ranges.end()</vt:lpstr>
      <vt:lpstr>What’s In The Ranges TS?</vt:lpstr>
      <vt:lpstr>When Will My Vendor Start Shipping An Implementation?</vt:lpstr>
      <vt:lpstr>OK, Fine. Then How Can I Get An Implementation Today?</vt:lpstr>
      <vt:lpstr>Philosophy of the Ranges TS</vt:lpstr>
      <vt:lpstr>Philosophy of the Ranges TS</vt:lpstr>
      <vt:lpstr>Range Concept Heirarchy </vt:lpstr>
      <vt:lpstr>Migrating From STL Algorithms to the Ranges TS</vt:lpstr>
      <vt:lpstr>Range-based algorithm overloads</vt:lpstr>
      <vt:lpstr>Invocables</vt:lpstr>
      <vt:lpstr>Projections</vt:lpstr>
      <vt:lpstr>Sentinels</vt:lpstr>
      <vt:lpstr>Sentinel Example: C-style strings</vt:lpstr>
      <vt:lpstr>Sentinel: Caveat!</vt:lpstr>
      <vt:lpstr>Sentinels</vt:lpstr>
      <vt:lpstr>Beyond the  Ranges TS: Range Views</vt:lpstr>
      <vt:lpstr>Views: Pipelines of lazy computation</vt:lpstr>
      <vt:lpstr>P0789: Range Adaptors and Utilities</vt:lpstr>
      <vt:lpstr>P0789: Range Adaptors and Utilities</vt:lpstr>
      <vt:lpstr>Beyond the  Ranges TS: Parallel Ranges</vt:lpstr>
      <vt:lpstr>Parallelism TS &amp; C++17</vt:lpstr>
      <vt:lpstr>Parallel Algorithm Example</vt:lpstr>
      <vt:lpstr>Parallel Algorithms: The Bad News</vt:lpstr>
      <vt:lpstr>GPU + Ranges == ❤️</vt:lpstr>
      <vt:lpstr>Composable GPU computation</vt:lpstr>
      <vt:lpstr>GPU+Ranges vs. Hand-optimized CUDA</vt:lpstr>
      <vt:lpstr>CodePlay &amp; SYCL</vt:lpstr>
      <vt:lpstr>PowerPoint Presentation</vt:lpstr>
      <vt:lpstr>Beyond the  Ranges TS: Ranges and Coroutines</vt:lpstr>
      <vt:lpstr>Ranges and Coroutines</vt:lpstr>
      <vt:lpstr>Building a Range with Coroutines and Range-v3</vt:lpstr>
      <vt:lpstr>Filtering a Range with Coroutines</vt:lpstr>
      <vt:lpstr>Filtering a Range with Coroutines</vt:lpstr>
      <vt:lpstr>Asynchronous Ranges</vt:lpstr>
      <vt:lpstr>Asynchronous Ranges</vt:lpstr>
      <vt:lpstr>Asynchronous Range Concept</vt:lpstr>
      <vt:lpstr>Asynchronous Algorithms</vt:lpstr>
      <vt:lpstr>… and Then</vt:lpstr>
      <vt:lpstr>Publisher and Subscriber</vt:lpstr>
      <vt:lpstr>Hello, reactive programming</vt:lpstr>
      <vt:lpstr>Coroutines and Ranges</vt:lpstr>
      <vt:lpstr>Coroutines and Ranges</vt:lpstr>
      <vt:lpstr>Questions?</vt:lpstr>
      <vt:lpstr>Bonus Slides!</vt:lpstr>
      <vt:lpstr>Mission:Possible</vt:lpstr>
      <vt:lpstr>Mission:Possible -- STL</vt:lpstr>
      <vt:lpstr>Mission:Possible, Benchmark!</vt:lpstr>
      <vt:lpstr>Mission:Possible, but Awful</vt:lpstr>
      <vt:lpstr>Mission:Possible – Ranges TS</vt:lpstr>
      <vt:lpstr>Mission:Possible, String Algorithms</vt:lpstr>
      <vt:lpstr>Mission:Possible, and Awesome!</vt:lpstr>
      <vt:lpstr>Moar Bonus Slides!</vt:lpstr>
      <vt:lpstr>Why Projections?</vt:lpstr>
      <vt:lpstr>Why Projections? Part 2</vt:lpstr>
      <vt:lpstr>Cross-type Relations</vt:lpstr>
      <vt:lpstr>Cross-type Relations</vt:lpstr>
      <vt:lpstr>Why Projections? Part 2</vt:lpstr>
      <vt:lpstr>Still Moar Bonus Slides!</vt:lpstr>
      <vt:lpstr>Range TS-ify an algorithm</vt:lpstr>
      <vt:lpstr>Range TS-ify an algorithm</vt:lpstr>
      <vt:lpstr>Range TS-ify an algorithm</vt:lpstr>
      <vt:lpstr>Range TS-ify an algorithm</vt:lpstr>
      <vt:lpstr>Range TS-ify an algorithm</vt:lpstr>
      <vt:lpstr>Range TS-ify an algorithm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Niebler</dc:creator>
  <cp:lastModifiedBy>Eric Niebler</cp:lastModifiedBy>
  <cp:revision>195</cp:revision>
  <dcterms:created xsi:type="dcterms:W3CDTF">2017-04-03T22:35:43Z</dcterms:created>
  <dcterms:modified xsi:type="dcterms:W3CDTF">2017-11-15T10:20:25Z</dcterms:modified>
</cp:coreProperties>
</file>