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5143500" cx="9144000"/>
  <p:notesSz cx="6858000" cy="9144000"/>
  <p:embeddedFontLst>
    <p:embeddedFont>
      <p:font typeface="Average"/>
      <p:regular r:id="rId49"/>
    </p:embeddedFont>
    <p:embeddedFont>
      <p:font typeface="Oswald"/>
      <p:regular r:id="rId50"/>
      <p:bold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Oswald-bold.fntdata"/><Relationship Id="rId5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5e109540_1_9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5e109540_1_9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f5e109540_1_9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f5e109540_1_9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f5e109540_1_9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f5e109540_1_9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f5e109540_1_9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f5e109540_1_9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f5e109540_1_9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f5e109540_1_9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f5e109540_1_9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f5e109540_1_9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f5e109540_1_9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f5e109540_1_9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f5e109540_1_9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f5e109540_1_9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f5e109540_1_9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f5e109540_1_9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f5e109540_1_9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f5e109540_1_9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22f405243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22f405243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f5e109540_1_9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f5e109540_1_9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f5e109540_1_9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f5e109540_1_9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f5e109540_1_9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f5e109540_1_9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f5e109540_1_10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f5e109540_1_10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f5e109540_1_10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f5e109540_1_10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f5e109540_1_10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f5e109540_1_10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f5e109540_1_10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f5e109540_1_10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f5e109540_1_10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f5e109540_1_10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f5e109540_1_10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f5e109540_1_10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f5e109540_1_10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f5e109540_1_1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f5e109540_1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f5e109540_1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f5e109540_1_10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f5e109540_1_10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f5e109540_1_10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f5e109540_1_10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f5e109540_1_10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f5e109540_1_10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f5e109540_1_10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3f5e109540_1_1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f5e109540_1_10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f5e109540_1_10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f5e109540_1_10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f5e109540_1_10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f5e109540_1_1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3f5e109540_1_1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f5e109540_1_1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f5e109540_1_1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f5e109540_1_1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f5e109540_1_1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f5e109540_1_1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f5e109540_1_1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f5e109540_1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f5e109540_1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f5e109540_1_1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3f5e109540_1_1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f5e109540_1_1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f5e109540_1_1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f5e109540_1_1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3f5e109540_1_1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f5e109540_1_1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f5e109540_1_1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5e109540_1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5e109540_1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f5e109540_1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f5e109540_1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f5e109540_1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f5e109540_1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f5e109540_1_8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f5e109540_1_8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f5e109540_1_8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f5e109540_1_8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●"/>
              <a:defRPr>
                <a:latin typeface="Oswald"/>
                <a:ea typeface="Oswald"/>
                <a:cs typeface="Oswald"/>
                <a:sym typeface="Oswald"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○"/>
              <a:defRPr>
                <a:latin typeface="Oswald"/>
                <a:ea typeface="Oswald"/>
                <a:cs typeface="Oswald"/>
                <a:sym typeface="Oswald"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■"/>
              <a:defRPr>
                <a:latin typeface="Oswald"/>
                <a:ea typeface="Oswald"/>
                <a:cs typeface="Oswald"/>
                <a:sym typeface="Oswald"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●"/>
              <a:defRPr>
                <a:latin typeface="Oswald"/>
                <a:ea typeface="Oswald"/>
                <a:cs typeface="Oswald"/>
                <a:sym typeface="Oswald"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○"/>
              <a:defRPr>
                <a:latin typeface="Oswald"/>
                <a:ea typeface="Oswald"/>
                <a:cs typeface="Oswald"/>
                <a:sym typeface="Oswald"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■"/>
              <a:defRPr>
                <a:latin typeface="Oswald"/>
                <a:ea typeface="Oswald"/>
                <a:cs typeface="Oswald"/>
                <a:sym typeface="Oswald"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●"/>
              <a:defRPr>
                <a:latin typeface="Oswald"/>
                <a:ea typeface="Oswald"/>
                <a:cs typeface="Oswald"/>
                <a:sym typeface="Oswald"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Char char="○"/>
              <a:defRPr>
                <a:latin typeface="Oswald"/>
                <a:ea typeface="Oswald"/>
                <a:cs typeface="Oswald"/>
                <a:sym typeface="Oswald"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Font typeface="Oswald"/>
              <a:buChar char="■"/>
              <a:defRPr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hyperlink" Target="https://github.com/alexpilk/python-sandbox/tree/master/what_not_to_d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NOT To Do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 #3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Stay for the rest of this talk </a:t>
            </a:r>
            <a:r>
              <a:rPr lang="en" sz="4800"/>
              <a:t>☺️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b="1" lang="en" sz="3000"/>
              <a:t>Suppressing exceptions</a:t>
            </a:r>
            <a:endParaRPr sz="3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Less obvious ways of ruining your life than </a:t>
            </a:r>
            <a:endParaRPr sz="3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except </a:t>
            </a:r>
            <a:r>
              <a:rPr lang="en" sz="24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Exception</a:t>
            </a:r>
            <a:endParaRPr sz="2400">
              <a:solidFill>
                <a:srgbClr val="8888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SzPts val="3000"/>
              <a:buAutoNum type="arabicPeriod"/>
            </a:pPr>
            <a:r>
              <a:rPr b="1" lang="en" sz="3000"/>
              <a:t>Enabling warnings globally</a:t>
            </a:r>
            <a:endParaRPr sz="3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How to mess up everyone's logs in an obscure fashion.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ultimate sin</a:t>
            </a:r>
            <a:endParaRPr/>
          </a:p>
        </p:txBody>
      </p:sp>
      <p:sp>
        <p:nvSpPr>
          <p:cNvPr id="139" name="Google Shape;139;p25"/>
          <p:cNvSpPr txBox="1"/>
          <p:nvPr/>
        </p:nvSpPr>
        <p:spPr>
          <a:xfrm>
            <a:off x="883500" y="1420825"/>
            <a:ext cx="73770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try</a:t>
            </a: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do_something()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except</a:t>
            </a: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do_something_else()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almost just as bad</a:t>
            </a:r>
            <a:endParaRPr/>
          </a:p>
        </p:txBody>
      </p:sp>
      <p:sp>
        <p:nvSpPr>
          <p:cNvPr id="145" name="Google Shape;145;p26"/>
          <p:cNvSpPr txBox="1"/>
          <p:nvPr/>
        </p:nvSpPr>
        <p:spPr>
          <a:xfrm>
            <a:off x="883500" y="1420825"/>
            <a:ext cx="73770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try</a:t>
            </a: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do_something()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24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xcept </a:t>
            </a:r>
            <a:r>
              <a:rPr lang="en" sz="24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Exception</a:t>
            </a: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do_something_else()</a:t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forces others to sin</a:t>
            </a:r>
            <a:endParaRPr/>
          </a:p>
        </p:txBody>
      </p:sp>
      <p:sp>
        <p:nvSpPr>
          <p:cNvPr id="151" name="Google Shape;151;p27"/>
          <p:cNvSpPr txBox="1"/>
          <p:nvPr/>
        </p:nvSpPr>
        <p:spPr>
          <a:xfrm>
            <a:off x="883500" y="1420825"/>
            <a:ext cx="73770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raise </a:t>
            </a:r>
            <a:r>
              <a:rPr lang="en" sz="24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Exception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4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'Bad stuff happened!'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24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there’s more...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/>
        </p:nvSpPr>
        <p:spPr>
          <a:xfrm>
            <a:off x="883500" y="125"/>
            <a:ext cx="7377000" cy="51435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FridgeError(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Exception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raise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FridgeError(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'Broken Fridge'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close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__iter__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collect_fruits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(fridge):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fruits = []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try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fridge.open()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shelf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fruits += shelf.fruits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fridge.close()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fruits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collect_fruits(Fridge())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/>
        </p:nvSpPr>
        <p:spPr>
          <a:xfrm>
            <a:off x="883500" y="125"/>
            <a:ext cx="7377000" cy="51435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FridgeError(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Exception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raise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FridgeError(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'Broken Fridge'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close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__iter__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collect_fruits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(fridge):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fruits = []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try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fridge.open()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shelf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fridge: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fruits += shelf.fruits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fridge.close()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fruits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collect_fruits(Fridge())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/>
        </p:nvSpPr>
        <p:spPr>
          <a:xfrm>
            <a:off x="883500" y="1473600"/>
            <a:ext cx="7377000" cy="2196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Traceback (most recent call last):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File "</a:t>
            </a:r>
            <a:r>
              <a:rPr lang="en" sz="1100">
                <a:solidFill>
                  <a:srgbClr val="00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main.py</a:t>
            </a: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", line 61, in &lt;module&gt;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collect_fruits(Fridge())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File "</a:t>
            </a:r>
            <a:r>
              <a:rPr lang="en" sz="1100">
                <a:solidFill>
                  <a:srgbClr val="00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100">
                <a:solidFill>
                  <a:srgbClr val="00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.py</a:t>
            </a: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", line 53, in collect_fruits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fridge.open()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File "</a:t>
            </a:r>
            <a:r>
              <a:rPr lang="en" sz="1100">
                <a:solidFill>
                  <a:srgbClr val="00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1100">
                <a:solidFill>
                  <a:srgbClr val="00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.py</a:t>
            </a: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", line 41, in open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raise FridgeError('Broken Fridge')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__main__.FridgeError: Broken Fridge</a:t>
            </a:r>
            <a:endParaRPr b="1"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stereotype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35144"/>
          <a:stretch/>
        </p:blipFill>
        <p:spPr>
          <a:xfrm>
            <a:off x="159400" y="2139937"/>
            <a:ext cx="8935449" cy="144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this happen?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function can either </a:t>
            </a:r>
            <a:r>
              <a:rPr b="1" lang="en" sz="3600">
                <a:solidFill>
                  <a:srgbClr val="00FF00"/>
                </a:solidFill>
              </a:rPr>
              <a:t>return </a:t>
            </a:r>
            <a:r>
              <a:rPr lang="en" sz="3600"/>
              <a:t>a value or </a:t>
            </a:r>
            <a:r>
              <a:rPr b="1" lang="en" sz="3600">
                <a:solidFill>
                  <a:srgbClr val="FF0000"/>
                </a:solidFill>
              </a:rPr>
              <a:t>raise </a:t>
            </a:r>
            <a:r>
              <a:rPr lang="en" sz="3600"/>
              <a:t>an exception, it cannot do both.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avoid it and live a happy life</a:t>
            </a:r>
            <a:r>
              <a:rPr lang="en"/>
              <a:t>?</a:t>
            </a:r>
            <a:endParaRPr/>
          </a:p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Do not return anything in </a:t>
            </a:r>
            <a:r>
              <a:rPr lang="en" sz="24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3600"/>
              <a:t> block.</a:t>
            </a:r>
            <a:endParaRPr sz="3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Warnings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194" name="Google Shape;194;p35"/>
          <p:cNvSpPr txBox="1"/>
          <p:nvPr/>
        </p:nvSpPr>
        <p:spPr>
          <a:xfrm>
            <a:off x="31025" y="1427025"/>
            <a:ext cx="44046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371C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UserWarning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'This product is poisonous!'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35"/>
          <p:cNvSpPr txBox="1"/>
          <p:nvPr/>
        </p:nvSpPr>
        <p:spPr>
          <a:xfrm>
            <a:off x="4379775" y="1427025"/>
            <a:ext cx="47394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2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additives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.content = Arsenic()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35"/>
          <p:cNvSpPr txBox="1"/>
          <p:nvPr/>
        </p:nvSpPr>
        <p:spPr>
          <a:xfrm>
            <a:off x="44637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additives.py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7" name="Google Shape;197;p35"/>
          <p:cNvSpPr txBox="1"/>
          <p:nvPr/>
        </p:nvSpPr>
        <p:spPr>
          <a:xfrm>
            <a:off x="496252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fruits</a:t>
            </a: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/food/additives.py:11: ArsenicWarning: This product is poisonous!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warnings.warn('This product is poisonous!', ArsenicWarning)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3" name="Google Shape;203;p36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food.fruits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my_orange = Orange()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6063" y="661263"/>
            <a:ext cx="7331869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83600"/>
            <a:ext cx="8839198" cy="21762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219" name="Google Shape;219;p39"/>
          <p:cNvSpPr txBox="1"/>
          <p:nvPr/>
        </p:nvSpPr>
        <p:spPr>
          <a:xfrm>
            <a:off x="31025" y="1427025"/>
            <a:ext cx="44046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371C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UserWarning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'This product is poisonous!'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0" name="Google Shape;220;p39"/>
          <p:cNvSpPr txBox="1"/>
          <p:nvPr/>
        </p:nvSpPr>
        <p:spPr>
          <a:xfrm>
            <a:off x="4379775" y="1427025"/>
            <a:ext cx="47394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2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additives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warnings.filterwarnings(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'ignore'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.content = Arsenic()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39"/>
          <p:cNvSpPr txBox="1"/>
          <p:nvPr/>
        </p:nvSpPr>
        <p:spPr>
          <a:xfrm>
            <a:off x="44637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additives.py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2" name="Google Shape;222;p39"/>
          <p:cNvSpPr txBox="1"/>
          <p:nvPr/>
        </p:nvSpPr>
        <p:spPr>
          <a:xfrm>
            <a:off x="496252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fruits.py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0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Process finished with exit code 0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8" name="Google Shape;228;p40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food.fruits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my_orange = Orange()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234" name="Google Shape;234;p41"/>
          <p:cNvSpPr txBox="1"/>
          <p:nvPr/>
        </p:nvSpPr>
        <p:spPr>
          <a:xfrm>
            <a:off x="2202300" y="1434725"/>
            <a:ext cx="47394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5" name="Google Shape;235;p41"/>
          <p:cNvSpPr txBox="1"/>
          <p:nvPr/>
        </p:nvSpPr>
        <p:spPr>
          <a:xfrm>
            <a:off x="2785050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vegetables</a:t>
            </a: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Side effect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It’s way too easy to write code that works.</a:t>
            </a:r>
            <a:endParaRPr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241" name="Google Shape;241;p42"/>
          <p:cNvSpPr txBox="1"/>
          <p:nvPr/>
        </p:nvSpPr>
        <p:spPr>
          <a:xfrm>
            <a:off x="2202300" y="1434725"/>
            <a:ext cx="47394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Tomato(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'Deprecated! Use Tomato instead!'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DeprecationWarning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2" name="Google Shape;242;p42"/>
          <p:cNvSpPr txBox="1"/>
          <p:nvPr/>
        </p:nvSpPr>
        <p:spPr>
          <a:xfrm>
            <a:off x="2785050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vegetables.py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3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Process finished with exit code 0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8" name="Google Shape;248;p43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food.vegetables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my_tomato =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254" name="Google Shape;254;p44"/>
          <p:cNvSpPr txBox="1"/>
          <p:nvPr/>
        </p:nvSpPr>
        <p:spPr>
          <a:xfrm>
            <a:off x="2202300" y="1434725"/>
            <a:ext cx="4739400" cy="27393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warnings.filterwarnings(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"always"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Tomato(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'Deprecated! Use Tomato instead!'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DeprecationWarning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5" name="Google Shape;255;p44"/>
          <p:cNvSpPr txBox="1"/>
          <p:nvPr/>
        </p:nvSpPr>
        <p:spPr>
          <a:xfrm>
            <a:off x="2785050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vegetables.py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/food/vegetables.py:13: DeprecationWarning: Deprecated! Use Tomato instead!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warnings.warn('Deprecated! Use Tomato instead!', DeprecationWarning)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1" name="Google Shape;261;p45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food.vegetables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my_tomato = OldTomato()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6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Process finished with exit code 0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46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food.vegetables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food.fruits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my_tomato = OldTomato()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my_orange = Orange()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/food/vegetables.py:13: DeprecationWarning: Deprecated! Use Tomato instead!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warnings.warn('Deprecated! Use Tomato instead!', DeprecationWarning)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/food/additives.py:11: ArsenicWarning: This product is poisonous!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warnings.warn('This product is poisonous!', ArsenicWarning)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Google Shape;273;p47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food.fruits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food.vegetables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my_tomato = OldTomato()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my_orange = Orange()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this happen?</a:t>
            </a:r>
            <a:endParaRPr/>
          </a:p>
        </p:txBody>
      </p:sp>
      <p:sp>
        <p:nvSpPr>
          <p:cNvPr id="279" name="Google Shape;279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warnings.filterwarnings</a:t>
            </a:r>
            <a:r>
              <a:rPr lang="en" sz="3600"/>
              <a:t> manages warnings globally, so it’s possible to affect warnings outside current module.</a:t>
            </a:r>
            <a:endParaRPr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avoid it and live a happy life?</a:t>
            </a:r>
            <a:endParaRPr/>
          </a:p>
        </p:txBody>
      </p:sp>
      <p:sp>
        <p:nvSpPr>
          <p:cNvPr id="285" name="Google Shape;285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If possible - do not do it on library level and let the user control warnings in his own code.</a:t>
            </a:r>
            <a:endParaRPr sz="3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avoid it and live a happy life?</a:t>
            </a:r>
            <a:endParaRPr/>
          </a:p>
        </p:txBody>
      </p:sp>
      <p:sp>
        <p:nvSpPr>
          <p:cNvPr id="291" name="Google Shape;291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If you absolutely need to - at least be precise.</a:t>
            </a:r>
            <a:endParaRPr sz="3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297" name="Google Shape;297;p51"/>
          <p:cNvSpPr txBox="1"/>
          <p:nvPr/>
        </p:nvSpPr>
        <p:spPr>
          <a:xfrm>
            <a:off x="31025" y="1427025"/>
            <a:ext cx="44046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371C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UserWarning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'This product is poisonous!'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ArsenicWarning)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8" name="Google Shape;298;p51"/>
          <p:cNvSpPr txBox="1"/>
          <p:nvPr/>
        </p:nvSpPr>
        <p:spPr>
          <a:xfrm>
            <a:off x="4379775" y="1427025"/>
            <a:ext cx="4739400" cy="27393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2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additives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Arsenic, ArsenicWarning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warnings.filterwarnings(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'ignore'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lang="en" sz="1100">
                <a:solidFill>
                  <a:srgbClr val="AA492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category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=ArsenicWarning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lang="en" sz="1100">
                <a:solidFill>
                  <a:srgbClr val="AA492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'food.additives'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.content = Arsenic()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9" name="Google Shape;299;p51"/>
          <p:cNvSpPr txBox="1"/>
          <p:nvPr/>
        </p:nvSpPr>
        <p:spPr>
          <a:xfrm>
            <a:off x="44637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additives.py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00" name="Google Shape;300;p51"/>
          <p:cNvSpPr txBox="1"/>
          <p:nvPr/>
        </p:nvSpPr>
        <p:spPr>
          <a:xfrm>
            <a:off x="4962525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fruits.py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</a:t>
            </a:r>
            <a:r>
              <a:rPr lang="en">
                <a:solidFill>
                  <a:srgbClr val="FF9900"/>
                </a:solidFill>
              </a:rPr>
              <a:t>for</a:t>
            </a:r>
            <a:r>
              <a:rPr lang="en"/>
              <a:t> loop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174625" y="1893075"/>
            <a:ext cx="4397400" cy="15228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= [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'Apples'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'Oranges'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'Bananas'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)):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[i])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4572000" y="1893075"/>
            <a:ext cx="4397400" cy="15228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 = [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'Apples'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'Oranges'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'Bananas'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item 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basket: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(item)</a:t>
            </a:r>
            <a:endParaRPr sz="12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package</a:t>
            </a:r>
            <a:endParaRPr/>
          </a:p>
        </p:txBody>
      </p:sp>
      <p:sp>
        <p:nvSpPr>
          <p:cNvPr id="306" name="Google Shape;306;p52"/>
          <p:cNvSpPr txBox="1"/>
          <p:nvPr/>
        </p:nvSpPr>
        <p:spPr>
          <a:xfrm>
            <a:off x="2202300" y="1434725"/>
            <a:ext cx="4739400" cy="30822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2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warnings.filterwarnings(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'always'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A492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category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DeprecationWarning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lang="en" sz="1100">
                <a:solidFill>
                  <a:srgbClr val="AA492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=__name__)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Tomato(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B200B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__init__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94558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100">
                <a:solidFill>
                  <a:srgbClr val="FFC66D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warnings.warn(</a:t>
            </a:r>
            <a:r>
              <a:rPr lang="en" sz="11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'Deprecated! Use Tomato instead!'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</a:t>
            </a:r>
            <a:r>
              <a:rPr lang="en" sz="11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DeprecationWarning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Google Shape;307;p52"/>
          <p:cNvSpPr txBox="1"/>
          <p:nvPr/>
        </p:nvSpPr>
        <p:spPr>
          <a:xfrm>
            <a:off x="2785050" y="1017725"/>
            <a:ext cx="35739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  <a:latin typeface="Oswald"/>
                <a:ea typeface="Oswald"/>
                <a:cs typeface="Oswald"/>
                <a:sym typeface="Oswald"/>
              </a:rPr>
              <a:t>vegetables.py</a:t>
            </a:r>
            <a:endParaRPr>
              <a:solidFill>
                <a:srgbClr val="00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3"/>
          <p:cNvSpPr txBox="1"/>
          <p:nvPr/>
        </p:nvSpPr>
        <p:spPr>
          <a:xfrm>
            <a:off x="883500" y="2571750"/>
            <a:ext cx="7377000" cy="15357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&gt; python main.py</a:t>
            </a:r>
            <a:endParaRPr sz="1100">
              <a:solidFill>
                <a:srgbClr val="FFFFFF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/food/vegetables.py:13: DeprecationWarning: Deprecated! Use Tomato instead!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  warnings.warn('Deprecated! Use Tomato instead!', DeprecationWarning)</a:t>
            </a:r>
            <a:endParaRPr sz="1100">
              <a:solidFill>
                <a:srgbClr val="FF0000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Google Shape;313;p53"/>
          <p:cNvSpPr txBox="1"/>
          <p:nvPr/>
        </p:nvSpPr>
        <p:spPr>
          <a:xfrm>
            <a:off x="883500" y="1036150"/>
            <a:ext cx="7377000" cy="1340100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food.fruits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food.vegetables </a:t>
            </a:r>
            <a:r>
              <a:rPr lang="en" sz="11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OldTomato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my_tomato = OldTomato()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my_orange = Orange()</a:t>
            </a:r>
            <a:endParaRPr sz="1100">
              <a:solidFill>
                <a:srgbClr val="CC7832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 #4</a:t>
            </a:r>
            <a:endParaRPr/>
          </a:p>
        </p:txBody>
      </p:sp>
      <p:sp>
        <p:nvSpPr>
          <p:cNvPr id="319" name="Google Shape;319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Same logic applies to 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logging</a:t>
            </a:r>
            <a:r>
              <a:rPr lang="en" sz="3600"/>
              <a:t> and methods like 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basicConfig</a:t>
            </a:r>
            <a:r>
              <a:rPr lang="en" sz="3600"/>
              <a:t> or </a:t>
            </a:r>
            <a:r>
              <a:rPr lang="en" sz="24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setLevel</a:t>
            </a:r>
            <a:r>
              <a:rPr lang="en" sz="3600"/>
              <a:t>.</a:t>
            </a:r>
            <a:endParaRPr sz="1100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fun</a:t>
            </a:r>
            <a:endParaRPr/>
          </a:p>
        </p:txBody>
      </p:sp>
      <p:sp>
        <p:nvSpPr>
          <p:cNvPr id="325" name="Google Shape;325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github.com/alexpilk/python-sandbox/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</a:t>
            </a:r>
            <a:r>
              <a:rPr lang="en">
                <a:solidFill>
                  <a:srgbClr val="FF9900"/>
                </a:solidFill>
              </a:rPr>
              <a:t>for</a:t>
            </a:r>
            <a:r>
              <a:rPr lang="en"/>
              <a:t> loop with index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286400" y="1054800"/>
            <a:ext cx="8326800" cy="3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174625" y="1893075"/>
            <a:ext cx="4397400" cy="15228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 = [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'Apples'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'Oranges'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'Bananas'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i 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8888C6"/>
                </a:solidFill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)):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'{}. {}'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.format(i</a:t>
            </a:r>
            <a:r>
              <a:rPr lang="en" sz="12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[i]))</a:t>
            </a:r>
            <a:endParaRPr sz="1200">
              <a:solidFill>
                <a:srgbClr val="8888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4572000" y="1893075"/>
            <a:ext cx="4397400" cy="1522800"/>
          </a:xfrm>
          <a:prstGeom prst="rect">
            <a:avLst/>
          </a:prstGeom>
          <a:solidFill>
            <a:srgbClr val="2B2B2B"/>
          </a:solidFill>
          <a:ln cap="flat" cmpd="sng" w="2857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 = [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'Apples'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'Oranges'</a:t>
            </a:r>
            <a:r>
              <a:rPr lang="en" sz="12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'Bananas'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item </a:t>
            </a:r>
            <a:r>
              <a:rPr lang="en" sz="12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rPr lang="en" sz="12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enumerate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basket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2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8888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6A8759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'{}. {}'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.format(i</a:t>
            </a:r>
            <a:r>
              <a:rPr lang="en" sz="1200">
                <a:solidFill>
                  <a:srgbClr val="CC7832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>
                <a:solidFill>
                  <a:srgbClr val="A9B7C6"/>
                </a:solidFill>
                <a:highlight>
                  <a:srgbClr val="2B2B2B"/>
                </a:highlight>
                <a:latin typeface="Courier New"/>
                <a:ea typeface="Courier New"/>
                <a:cs typeface="Courier New"/>
                <a:sym typeface="Courier New"/>
              </a:rPr>
              <a:t>item))</a:t>
            </a:r>
            <a:endParaRPr sz="1200">
              <a:solidFill>
                <a:srgbClr val="8888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Python the easy way</a:t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125" y="2003889"/>
            <a:ext cx="2789700" cy="1136100"/>
          </a:xfrm>
          <a:prstGeom prst="homePlate">
            <a:avLst>
              <a:gd fmla="val 50000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Understand Python is easy</a:t>
            </a: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2315677" y="2003525"/>
            <a:ext cx="2599800" cy="1136100"/>
          </a:xfrm>
          <a:prstGeom prst="chevron">
            <a:avLst>
              <a:gd fmla="val 50000" name="adj"/>
            </a:avLst>
          </a:prstGeom>
          <a:solidFill>
            <a:srgbClr val="2B2B2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Write a lot of code fast</a:t>
            </a: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5" name="Google Shape;95;p18"/>
          <p:cNvSpPr/>
          <p:nvPr/>
        </p:nvSpPr>
        <p:spPr>
          <a:xfrm>
            <a:off x="4429818" y="2003525"/>
            <a:ext cx="2599800" cy="1136100"/>
          </a:xfrm>
          <a:prstGeom prst="chevron">
            <a:avLst>
              <a:gd fmla="val 50000" name="adj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Blame Python for being unreadable</a:t>
            </a: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6544180" y="2003525"/>
            <a:ext cx="2599800" cy="1136100"/>
          </a:xfrm>
          <a:prstGeom prst="chevron">
            <a:avLst>
              <a:gd fmla="val 50000" name="adj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Success!</a:t>
            </a: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solution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Learn how to do things in a “pythonic” way.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Learn what NOT to do.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 #1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Google even the simplest things using this phrase:</a:t>
            </a:r>
            <a:endParaRPr sz="2400"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62316"/>
            <a:ext cx="9144000" cy="2866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 #2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Read “The Little Book of Python Anti-Patterns” </a:t>
            </a:r>
            <a:endParaRPr sz="2400"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54817"/>
            <a:ext cx="9143998" cy="3152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