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Muli"/>
      <p:regular r:id="rId41"/>
      <p:bold r:id="rId42"/>
      <p:italic r:id="rId43"/>
      <p:boldItalic r:id="rId44"/>
    </p:embeddedFont>
    <p:embeddedFont>
      <p:font typeface="Muli Regular"/>
      <p:bold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Muli-bold.fntdata"/><Relationship Id="rId41" Type="http://schemas.openxmlformats.org/officeDocument/2006/relationships/font" Target="fonts/Muli-regular.fntdata"/><Relationship Id="rId22" Type="http://schemas.openxmlformats.org/officeDocument/2006/relationships/slide" Target="slides/slide17.xml"/><Relationship Id="rId44" Type="http://schemas.openxmlformats.org/officeDocument/2006/relationships/font" Target="fonts/Muli-boldItalic.fntdata"/><Relationship Id="rId21" Type="http://schemas.openxmlformats.org/officeDocument/2006/relationships/slide" Target="slides/slide16.xml"/><Relationship Id="rId43" Type="http://schemas.openxmlformats.org/officeDocument/2006/relationships/font" Target="fonts/Muli-italic.fntdata"/><Relationship Id="rId24" Type="http://schemas.openxmlformats.org/officeDocument/2006/relationships/slide" Target="slides/slide19.xml"/><Relationship Id="rId46" Type="http://schemas.openxmlformats.org/officeDocument/2006/relationships/font" Target="fonts/MuliRegular-boldItalic.fntdata"/><Relationship Id="rId23" Type="http://schemas.openxmlformats.org/officeDocument/2006/relationships/slide" Target="slides/slide18.xml"/><Relationship Id="rId45" Type="http://schemas.openxmlformats.org/officeDocument/2006/relationships/font" Target="fonts/MuliRegular-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57d800e27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57d800e27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657d800e2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657d800e2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 zasadzie nie ma wiele różnic. Implementację botów, z naszej perspektywy, możemy porównać do systemów mikroserwisowych. Występuje dużo różnych zależności, często zewnętrznych, na które nie mamy większego wpływu. Z tego też powodu mamy zapasowe serwery, zapasowych dostawców usług, które uruchamiamy, gdy których z podstawowych odmówi współpracy na znaczący okres.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Większość naszych serwerów stoi na chmurze, więc znowu, można powiedzieć, że wszystkie wyzwania stojące przed implementacją dowolnego systemu w chmurze, występują i tutaj.</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Największe różnice pojawiają się na etapie użytkowania i rozbudowywania botów, gdyż do gry wchodzi sztuczna inteligencja, którą trzeba douczać poprawne prowadzenie rozmowy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57d800e27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657d800e27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Najrudniejszym zadaniem zdecydowanie jest zarządzanie stanem rozmowy i skierowaniem jej na poprawne tory w danym momencie. Wszystko zależy oczywiście od złożoności bota, ale bywa, że stan bota zawiera dziesiątki różnych zmiennych, setki stanów. Biorąc pod uwagę jeszcze, że dany bot może załatwić wiele różnych spraw, może nie w tym samym czasie, ale jedna po drugiej, z czego mogą być one wykluczające, powoduje, że stan rozmowy jest najistotniejszą i najbardziej skomplikowaną rzeczą w bocie. Dodatkowo problematyczne jest wtrącanie tematów, np. w trakcie rezerwowania wizyty pytamy ile będzie kosztowała albo ile bedzie trwała wizyta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657d800e2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657d800e2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Spotkałem się ze stwierdzeniem, że trudno jest testować boty, które tworzymy. Nawet te, które opieramy o platformy do tworzenia botów posiadające interfejs graficzny, jeżeli rozrosną się wystarczająco mocno mogą uciec spod kontroli. Moim zdaniem kluczowe jest testowanie tego typu rozwiązań. Nic nie stoi na przeszkodzie żeby zdefiniować scenariusze prawdziwych rozmów, które przeprowadzają użytkownicy, a następnie zwalidować czy po kolejnym douczeniu modelu (dodaniu zdania, dodaniu nowej gałęzi do naszego bota) ta ścieżka działa tak jak pierwotnie zakładaliśmy. My skorzystaliśmy z cucbmber.js &lt;screen&gt;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657d803de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57d803de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657d800e2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657d800e2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To dowód na to że boty to są tak naprawdę aplikacje webowe tylko z interfejsem głosowym/tekstowym. Dzięki takiemu diagramowi wiemy gdzie szukać problemów, w konwersji. Możemy znaleźć pytanie, przy którym najwięcej osób się rozłącza. &lt;przykładowy screen&gt;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657d800e2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57d800e2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 związku z tym, że boty to zwykłe aplikacje to tak jak w webowych aplikacjach możemy z łatwością przygotowywać eksperymenty, które sprawdzą jak ludzie reagują na: różne teksty, różne głosy, płeć lektora, złączenia pytań itd. W naszej pracy wykonaliśmy bardzo wiele eksperymentów - powitania w jld, złączenia pytań w jld, płeć lektora w badaniach pragma. Okazuje się, że wyniki mogą być bardzo zaskakujące, a konwersja okazuje się być zależna od jakiegoś czynnika. To m.in. dzięki temu udało nam się podnieść konwersję per telefon prawie o połowę w JLD na przestrzeni roku</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657d800e27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657d800e27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Z naszych testów wynika, że różnica pomiędzy tym samym botem z głosem męskim i damskim ma mniej więcej taką samą skuteczność. Ma jednak znaczenie w jaki sposób ten głos będzie przedstawiony. Jeśli lektor będzie mówił za wolno, niewyraźnie lub jakość będzie za słaba, może to zdecydowanie zniechęcić użytkowników do dalszej interakcji. W przypadku syntezy ten poziom jest zawsze stały i wiemy czego można oczekiwać - nie będzie żadnych niespodzianek.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Jesli chodzi o porównanie lektor vs synteza. Lektorem zdecydowanie łatwiej jest “nabrać” użytkownika, że rozmawia z prawdziwym człowiek, co w wielu przypadkach oznacza, że będzie chętniej rozmawiać. Z drugiej strony, sytneza jest bardziej elastyczniejsza, pozwala na produkowanie dowolnych wypowiedzi bota.</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657d800e27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657d800e2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Oczywiście, bot może wykonywać tak dużo połączeń ile jest potrzeba. Jedynymi ograniczeniami są limity po stronie operatorów komunikacyjnych i zasoby serwerów.</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My w jednym bocie robiliśmy 300 jednoczesnych połączeń.</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57d800e27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57d800e27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Intent recognition, entities recognition, voicemail detection, biometryka, gender detection, zarządzanie przejściami między pytaniami (rasa), zamiana głosu na tekst, synteza, monitorowanie bota (grupowanie odpowiedzi, które zostały niezrozumiane przez bota), analiza pytania do oraz odpowiedzi udzielonej przez konsultanta w celu podpowiadania odpowiedzi konsultantom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3f7235067c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f7235067c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657d800e27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657d800e2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Oczywiście, że nie. Dysponując odpowiednimi narzędziami każdy może wziąć udział w procesie tworzenia, czy doszkalania bota. W przypadku chatbotów tworzenie botów, ich scenariuszy, jest trochę łatwiejsze, ale nie jest niemożliwe w przypadku botów głosowym. My sami opracowujemy platformę, dzięki której dowolna osoba powinna mieć możliwość tworzenia i doskonalenia bota. &lt;&lt; Screen z kreatora&gt;&gt;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Oczywiście sama implementacja bota to jedno, ale osoby nietechniczne bez problemu mogą, i powinny, brać udział w opracowywaniu scenariuszy rozmowy, definiowaniu odpowiedzi bota, czy jego testowaniu.</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657d803ded_4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657d803ded_4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657d800e27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657d800e27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musi, przykłady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657d800e2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657d800e2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Niestety nie. Bota, poza stworzeniem, trzeba potem douczać, żeby potrafił rozpoznawać coraz lepiej intencje osób, z którymi rozmawia.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657d800e2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657d800e2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Uczenie bota można podzielić na 2 fazy - początkowe, kiedy uczymy bota rozpoznawać zdania, wyrazy które my znamy i o których pomyślimy. Druga faza trwa gdy bot już działa. Każdą kolejną konwersację wykorzystujemy, żeby nauczyć bota rozpoznawać coraz to różniejsze wariacje odpowiedzi. Jest to proces ciągły i w pewnym sensie nieskończony, jednak największa intensywność jest na początku, z czasem konieczność uczenia bota spada do absolutnego minimum. Każdy kolejny bot też sprawia, że następne trzeba mniej uczyć, gdyż mogą wykorzystać to, czego nauczyły się już poprzednie.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657d800e27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657d800e2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Na obecnym etapie poziomu technologii głosowej, zawsze może się zdarzyć, że bot przeinaczy dowolne słowo. Z tego powodu, każde “istotne” słowo dostaje listę synonimów - zarówno pod względem znaczeniowym, jak i fonetycznym. Najlepszym przypadkiem jest słowo tak, które ma u nas już X synonimów fonetycznych, w tym takie jak “ptak”, “jak”, etc.</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657d800e27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657d800e2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Oczywiście. To czy to będzie równolegle czy sekwencyjnie zależy w dużej mierze od wymagań bizensowych. Jednak bot jest w stanie zapamiętać poprzednią intencję i poprawnie do niej wrócić po zakończeniu nowej - o ile takie bedzie życzenie klienta. Może też kilka w jednym zdaniu! na przykład "Chciałbym się umówić na wizytę tylko nich Pani mi przypomni ile kosztuje strzyżenie w Galerii Mokotów?"</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657d800e27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657d800e2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Zazwyczaj bot obsługuje kilka wybranych, zdefiniownaych zadań. Np. bot do umawiania wizyt nie będzie potrafił odpowiedzieć na pytanie o pogodę, o ile nie będzie takiego biznesowego wymagania. Z tego też powodu rozmówcę może irytować, że bot nie potrafi odpowiedzieć na zadane pytanie. Jednak nie wynika to z tego, że bot nie rozumie, a bardziej z tego, że nie jest nauczony odpowiedzi - bo nie ma takiej potrzeby.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Jeśli chodzi o znane intencje i odpowiedzi - o ile tylko bot jest dobrze nauczony, nie ma potrzeby trafienia w jakieś konkretne słowo - bot powinien rozumieć jego różnorakie synonimy. Jeśli wiemy jakich odpowiedzi lub pytań oczekujemy, wtedy jest dużo prościej przewidzieć różnorodne możliwe odpowiedzi.</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 przypadku gdy bot czegoś nie zrozumie, zazwyczaj wyraźnie to powie i poprosi o powtórzenie.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657d800e2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657d800e2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Boty działają w języku polskim, angielskim, francuskim, węgierskim. W dowolnym, w miarę popularnym języku. Jako, że bot potrzebuje wesprzeć się technologiami speech to text i text to speech, jeśli dowolna z nich wspiera wybrany język, bot może się nim posługiwać.</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657d800e27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657d800e27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Oczywiście, dwa dobrze zbudowane boty mogą swobodnie ze sobą rozmawiać. O ile jeden bot rozumie intencje drugiego, nie ma żadnych przeszkód, żeby się ze sobą dogadały. My produkcyjnie nie realizowaliśmy czegoś takiego, jednak mamy testowe boty, które dzwonią do siebie, żeby zweryfikować czy jeden z nich działa poprawnie i czy nasze połączenia telekomunikacyjne są w porządku.</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57d800e27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57d800e2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Bot głosowy to zupełnie co innego niż IVR. Chociaż pomaga rozwiązywać podobne problemy, może to robić bardziej efektywnie i w przyjaźniejszy sposób. Dokładnie te same akcje co w IVR można zrealizować za pomocą botów głosowych, jednak zamiast zmuszać człowieka po drugiej stronie do odrywania telefonu od ucha, i wybrania opcji - wystarczy, że powie swoją prośbę i bot to zrozumie. Szczególnie pomocne to jest gdy nie mamy łatwej możliwości wyboru opcji, np. podczas rozmowy przez zestaw głośnomówiący przy prowadzeniu samochodu.</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657d800e27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657d800e27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Tak, bot może mówić dowolnym głosem. Nie jest to łatwe - w najprostszym przypadku najlepiej użyć jakiejś gotowej technologii text-to-speech, których jest obecnie mnóstwo. Istnieją jednak dostępne, open-sourcowe rozwiązania, pozwalające na stworzenie głosu na podstawie własnych nagrań. Taki bot może wtedy swobodnie mówić Twoim głosem. Oczywiście nie jest to zadanie proste, potrzebna jest duża ilość nagrań danego głosu, jednak jak najbardziej osiągalna.</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657d800e27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657d800e27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Oczywiście, starszym osobom czasami jest się ciężej dogadać z botem niż osobie młodszej. Często wynika to z niedosłyszenia pewnych wypowiedzi bota. Jednak z naszego doświadczenia wynika, że nawet jeśli rozmowy trwają dłużej, to starsze osoby są w stanie je dokończyć. Możliwe, że wynika to z faktu, że starsze osoby nie mają uprzedzeń w stosunku do bota, albo nawet nie rozpoznają, że rozmawaiają z botem. Uprzedzenia są największym problemem jeśli chodzi o skuteczność bota i najtrudniej je zniwelować. Chociażby bot był najlepszy na świecie, miał załatwić twoją sprawę dużo szybciej niż człowiek, i zrobiłby to perfekcyjnie - jeśli ktoś nie chce rozmawiać z botem, nie ma siły która potrafi taką osobę przekonać do rozmowy.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657d800e27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657d800e27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 takich sytuacjach staramy się oczywiście załagodzić sytuację, poprzez spokojne, wyważone odpowiedzi, zaznaczające że człowiek rozmawia z botem i prosimy o wyrozumiałość. W miarę możliwości staramy się pomóc rozwiązać sprawę, z jaką ktoś do nas dzwoni, jeśli jednak ktoś uparcie próbuje wyzywać bota, kończymy rozmowę, albo przekierowujemy do człowieka do call center, jeśli jest taka możlwość i życzenie biznesowe klienta. Wbrew pozorom, nie występuje dużo takich przypadków, w których ktoś jest bardzo wulgarny. &lt;&lt; statsy z JLD?&gt;&gt;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657d800e27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657d800e27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Wbrew pozorom, w wielu przypadakch ludzie nie zdają sobie sprawy z tego, że rozmawiają z botami. Zazwyczaj to wychodzi, gdy bot czegoś nie zrozumie i prosi o powtórzenie odpowiedzi. Jednak do takiego momentu z tonu wypowiedzi wyraźnie widać, że człowiek myśli że rozmawia z prawdziwym człowiekiem.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Czy chcemy, żeby wiedzieli? To zależy od przypadku. W większości nie, lepiej gdy człowiek myśli, że rozmawia z innym człowiekiem, bo jest mniej uprzedzony i łatwiej mu pomóc załatwić jego sprawę. Czasami to nie ma znaczenia. Jednym z przypadków, w których chcemy dać znać, że to bot jest np. gdy ktoś zaczyna używać wulgaryzmów, albo gdy nie jesteśmy w stanie pomóc ze sprawą - wtedy trzeba poinformować, że ktoś rozmawia z botem i przeprosić za problemy z załatwieniem sprawy.</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657d800e2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657d800e2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Jedno pytanie na jedną wypowiedź</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samo stworzenie bota nie sprawi że ludzie zaczną do niego pisać/dzwonić - najprościej jest automatyzować kanały, które już są oblegane lub włożyć wystarczająco dużo wysiłku marketingowego żeby ożywić dany kanał</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bot nigdy nie przestaje się uczyć - firmy, które mają za sobą wdrożenie bota zaczynają rozumieć, że nawet rok- dwa lata po wdrożeniu może zdarzyć się sytuacja, że bot czegoś nie zrozumie. Bot jak człowiek musi zostać douczony w momencie gdy zmienia się oferta lub polityka danej firmy.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ludzie potrafią na setki sposób odpowiedzieć na pytanie, gdzie oczekujemy odpowiedzi tak lub nie - czasmi też trzeba dobrze zadać pytanie. Jeśli np. Mamy “czy mogę jeszcze w czymś pomóc” ludzie odpowiadają “tak”, lepiej zapytać “w czym jeszcze mogę pomóc”</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technologia NLP rozwija się bardzo szybko i należy ją stale monitorować żeby nie wypaść z obiegu, a nasza implementacja mogła być tak prosta jak to w danym momencie możliwe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Integracja z infrastrukturą telekomunikacyjną jest pełna pułapek i nieoczywistości, zwłaszcza na początku</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3f7235067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f7235067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657d800e27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657d800e27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Obie technologie znajdują się w obszarze konwersacji głosowej, jednak ich zastosowanie jest zdecydowanie inne. Siri czy Alexa zazwyczaj jest używana w domu, do realizacji konkretnych zadań. Zazwyczaj przez małą grupę osób - głos jest stały, jakość zbieranych wypowiedzi jest wysoka. Telefoniczne boty głosowe nie mają tego komfortu - muszą potrafić obsłużyć dowolnego człowieka, w dowolnym środowisku, z niską jakością przetwrzanego głosu. Mało tego, boty głosowe są zazwyczaj wystawione na publiczny dostęp (każdy może zadzwonić na infolinię), przez co trzeba przygotować się na różne sytuacje, także żarty czy wulgarne wypowiedzi.</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657d800e27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657d800e27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Boty głosowe i tekstowe w wielu przypadach pozwalają zrealizwoać te same prośby użytkowników, różnicą jest jedynie kanał wejście. Niestety ta różnica powoduje że od strony implementacji boty głosowe są zupełnie inne od tekstowych. Głównym powodem jest jakość tekstu, jaki otrzymujemy przez telefon, a co za tym idzie, jakość jego rozpoznawania. O ile w przypadku botów głosowych wystąpić mogą literówki, tak w botach głosowych ich nie ma, ale za to każde słowo może być dowolnie przeinaczone. To powoduje, że konieczne jest czasami przyjęcie znaczenia jakiegoś słowa. Bot musi zostać nauczony dużo większą próbką zdań trenujących.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Poza tym, z powodu natury formy komunikacji, kwestie wypowiadane przez bota powinny być bardziej zwięzłe i konkretne - gdy zaczniemy mówić za dużo, człowiek straci kontekst, przez co poziom komunikacji z botem może spaść. W botach tesktowych podobne problemy nie występują - zawsze można wrócić do wcześniejszej wiadomości, czy przeczytać którąś wielokrotnie.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657d800e27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657d800e27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Bota można stosować praktycznie wszędzie - do umawiania wizyt (kosmetycznych, lekarskich i tym podobnych), spotkań rekrutacyjnych, przypominania o spotkaniach, przeprowadzania ankiet satysfakcji, sondaży, sprzedaży, zbierania wstępnych danych, potwierdzania chęci dalszego udziału w procesie, informowania zwycięzców o nagrodach, sprawdzania statusu przesyłek, zamówień, zamawiania kuriera i wielu innych.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657d800e27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657d800e27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Boty pracują przez całą dobę, nie męczą się, nie robią sobie przerw, mogą obsłużyć bardzo wielu klientów naraz. Zazwyczaj boty też są tańsze i mogą być bardziej skuteczne. Ludzie czasami nie chcą rozmawiać z botem, jednak jeśli zapyta się ich czy wolą czekać 30 minut na połączenie z człowiekiem, czy nie czekać, ale rozmawiać z botem - wybiorą tę drugą opcję. Boty oszczędzają czas.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657d800e2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57d800e2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Bot potrafi zrobić wszystko, o ile tylko ma dostępne dane i systemy, z którymi może współpracować. Bot nie weźmie danych do odpowiedzi z powietrza, muszą one być gdzieś przechowywane. Więc o ile tylko jakieś dane nie są zapisane na kartkach - bot będzie potrafił obsłużyć dowolne zapytanie klienta.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Czasami bot może coś potrafić, ale wykonanie tej akcji przez niego może być albo prawnie zabronione, albo finansowo i czasowo nieefektywne. Wtedy można przyjąć, że bot czegoś nie potrafi.</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657d800e27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57d800e2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 wielu przypadkach jest możliwe całkowite wyeliminowanie udziału człowieka w rozmowach. Nie tylko obniża to koszty, ale także powoduje, że infolinia jest dostępna bez czekania i przez całą dobę.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Oczywiście nie zawsze jest sens albo możliwość zastąpienia człowieka. Boty najlepiej radzą sobie z automatyzacją 80% najczęstszych przypadków. Automatyzacja pozostałych może być nieopłacalna, niepożądana (np. w przypadku skomplikowanych przypadków, usług premium) lub zwyczajnie niemożliwa do zrealizowania. &lt;&lt;screen z terminatora?&gt;&gt;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5200"/>
              <a:buFont typeface="Muli"/>
              <a:buNone/>
              <a:defRPr sz="5200">
                <a:solidFill>
                  <a:schemeClr val="dk2"/>
                </a:solidFill>
                <a:latin typeface="Muli"/>
                <a:ea typeface="Muli"/>
                <a:cs typeface="Muli"/>
                <a:sym typeface="Muli"/>
              </a:defRPr>
            </a:lvl1pPr>
            <a:lvl2pPr lvl="1" rtl="0" algn="ctr">
              <a:spcBef>
                <a:spcPts val="0"/>
              </a:spcBef>
              <a:spcAft>
                <a:spcPts val="0"/>
              </a:spcAft>
              <a:buClr>
                <a:schemeClr val="dk2"/>
              </a:buClr>
              <a:buSzPts val="5200"/>
              <a:buFont typeface="Muli"/>
              <a:buNone/>
              <a:defRPr sz="5200">
                <a:solidFill>
                  <a:schemeClr val="dk2"/>
                </a:solidFill>
                <a:latin typeface="Muli"/>
                <a:ea typeface="Muli"/>
                <a:cs typeface="Muli"/>
                <a:sym typeface="Muli"/>
              </a:defRPr>
            </a:lvl2pPr>
            <a:lvl3pPr lvl="2" rtl="0" algn="ctr">
              <a:spcBef>
                <a:spcPts val="0"/>
              </a:spcBef>
              <a:spcAft>
                <a:spcPts val="0"/>
              </a:spcAft>
              <a:buClr>
                <a:schemeClr val="dk2"/>
              </a:buClr>
              <a:buSzPts val="5200"/>
              <a:buFont typeface="Muli"/>
              <a:buNone/>
              <a:defRPr sz="5200">
                <a:solidFill>
                  <a:schemeClr val="dk2"/>
                </a:solidFill>
                <a:latin typeface="Muli"/>
                <a:ea typeface="Muli"/>
                <a:cs typeface="Muli"/>
                <a:sym typeface="Muli"/>
              </a:defRPr>
            </a:lvl3pPr>
            <a:lvl4pPr lvl="3" rtl="0" algn="ctr">
              <a:spcBef>
                <a:spcPts val="0"/>
              </a:spcBef>
              <a:spcAft>
                <a:spcPts val="0"/>
              </a:spcAft>
              <a:buClr>
                <a:schemeClr val="dk2"/>
              </a:buClr>
              <a:buSzPts val="5200"/>
              <a:buFont typeface="Muli"/>
              <a:buNone/>
              <a:defRPr sz="5200">
                <a:solidFill>
                  <a:schemeClr val="dk2"/>
                </a:solidFill>
                <a:latin typeface="Muli"/>
                <a:ea typeface="Muli"/>
                <a:cs typeface="Muli"/>
                <a:sym typeface="Muli"/>
              </a:defRPr>
            </a:lvl4pPr>
            <a:lvl5pPr lvl="4" rtl="0" algn="ctr">
              <a:spcBef>
                <a:spcPts val="0"/>
              </a:spcBef>
              <a:spcAft>
                <a:spcPts val="0"/>
              </a:spcAft>
              <a:buClr>
                <a:schemeClr val="dk2"/>
              </a:buClr>
              <a:buSzPts val="5200"/>
              <a:buFont typeface="Muli"/>
              <a:buNone/>
              <a:defRPr sz="5200">
                <a:solidFill>
                  <a:schemeClr val="dk2"/>
                </a:solidFill>
                <a:latin typeface="Muli"/>
                <a:ea typeface="Muli"/>
                <a:cs typeface="Muli"/>
                <a:sym typeface="Muli"/>
              </a:defRPr>
            </a:lvl5pPr>
            <a:lvl6pPr lvl="5" rtl="0" algn="ctr">
              <a:spcBef>
                <a:spcPts val="0"/>
              </a:spcBef>
              <a:spcAft>
                <a:spcPts val="0"/>
              </a:spcAft>
              <a:buClr>
                <a:schemeClr val="dk2"/>
              </a:buClr>
              <a:buSzPts val="5200"/>
              <a:buFont typeface="Muli"/>
              <a:buNone/>
              <a:defRPr sz="5200">
                <a:solidFill>
                  <a:schemeClr val="dk2"/>
                </a:solidFill>
                <a:latin typeface="Muli"/>
                <a:ea typeface="Muli"/>
                <a:cs typeface="Muli"/>
                <a:sym typeface="Muli"/>
              </a:defRPr>
            </a:lvl6pPr>
            <a:lvl7pPr lvl="6" rtl="0" algn="ctr">
              <a:spcBef>
                <a:spcPts val="0"/>
              </a:spcBef>
              <a:spcAft>
                <a:spcPts val="0"/>
              </a:spcAft>
              <a:buClr>
                <a:schemeClr val="dk2"/>
              </a:buClr>
              <a:buSzPts val="5200"/>
              <a:buFont typeface="Muli"/>
              <a:buNone/>
              <a:defRPr sz="5200">
                <a:solidFill>
                  <a:schemeClr val="dk2"/>
                </a:solidFill>
                <a:latin typeface="Muli"/>
                <a:ea typeface="Muli"/>
                <a:cs typeface="Muli"/>
                <a:sym typeface="Muli"/>
              </a:defRPr>
            </a:lvl7pPr>
            <a:lvl8pPr lvl="7" rtl="0" algn="ctr">
              <a:spcBef>
                <a:spcPts val="0"/>
              </a:spcBef>
              <a:spcAft>
                <a:spcPts val="0"/>
              </a:spcAft>
              <a:buClr>
                <a:schemeClr val="dk2"/>
              </a:buClr>
              <a:buSzPts val="5200"/>
              <a:buFont typeface="Muli"/>
              <a:buNone/>
              <a:defRPr sz="5200">
                <a:solidFill>
                  <a:schemeClr val="dk2"/>
                </a:solidFill>
                <a:latin typeface="Muli"/>
                <a:ea typeface="Muli"/>
                <a:cs typeface="Muli"/>
                <a:sym typeface="Muli"/>
              </a:defRPr>
            </a:lvl8pPr>
            <a:lvl9pPr lvl="8" rtl="0" algn="ctr">
              <a:spcBef>
                <a:spcPts val="0"/>
              </a:spcBef>
              <a:spcAft>
                <a:spcPts val="0"/>
              </a:spcAft>
              <a:buClr>
                <a:schemeClr val="dk2"/>
              </a:buClr>
              <a:buSzPts val="5200"/>
              <a:buFont typeface="Muli"/>
              <a:buNone/>
              <a:defRPr sz="5200">
                <a:solidFill>
                  <a:schemeClr val="dk2"/>
                </a:solidFill>
                <a:latin typeface="Muli"/>
                <a:ea typeface="Muli"/>
                <a:cs typeface="Muli"/>
                <a:sym typeface="Muli"/>
              </a:defRPr>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Font typeface="Muli"/>
              <a:buNone/>
              <a:defRPr sz="2800">
                <a:latin typeface="Muli"/>
                <a:ea typeface="Muli"/>
                <a:cs typeface="Muli"/>
                <a:sym typeface="Muli"/>
              </a:defRPr>
            </a:lvl1pPr>
            <a:lvl2pPr lvl="1" rtl="0" algn="ctr">
              <a:lnSpc>
                <a:spcPct val="100000"/>
              </a:lnSpc>
              <a:spcBef>
                <a:spcPts val="0"/>
              </a:spcBef>
              <a:spcAft>
                <a:spcPts val="0"/>
              </a:spcAft>
              <a:buSzPts val="2800"/>
              <a:buFont typeface="Muli"/>
              <a:buNone/>
              <a:defRPr sz="2800">
                <a:latin typeface="Muli"/>
                <a:ea typeface="Muli"/>
                <a:cs typeface="Muli"/>
                <a:sym typeface="Muli"/>
              </a:defRPr>
            </a:lvl2pPr>
            <a:lvl3pPr lvl="2" rtl="0" algn="ctr">
              <a:lnSpc>
                <a:spcPct val="100000"/>
              </a:lnSpc>
              <a:spcBef>
                <a:spcPts val="0"/>
              </a:spcBef>
              <a:spcAft>
                <a:spcPts val="0"/>
              </a:spcAft>
              <a:buSzPts val="2800"/>
              <a:buFont typeface="Muli"/>
              <a:buNone/>
              <a:defRPr sz="2800">
                <a:latin typeface="Muli"/>
                <a:ea typeface="Muli"/>
                <a:cs typeface="Muli"/>
                <a:sym typeface="Muli"/>
              </a:defRPr>
            </a:lvl3pPr>
            <a:lvl4pPr lvl="3" rtl="0" algn="ctr">
              <a:lnSpc>
                <a:spcPct val="100000"/>
              </a:lnSpc>
              <a:spcBef>
                <a:spcPts val="0"/>
              </a:spcBef>
              <a:spcAft>
                <a:spcPts val="0"/>
              </a:spcAft>
              <a:buSzPts val="2800"/>
              <a:buFont typeface="Muli"/>
              <a:buNone/>
              <a:defRPr sz="2800">
                <a:latin typeface="Muli"/>
                <a:ea typeface="Muli"/>
                <a:cs typeface="Muli"/>
                <a:sym typeface="Muli"/>
              </a:defRPr>
            </a:lvl4pPr>
            <a:lvl5pPr lvl="4" rtl="0" algn="ctr">
              <a:lnSpc>
                <a:spcPct val="100000"/>
              </a:lnSpc>
              <a:spcBef>
                <a:spcPts val="0"/>
              </a:spcBef>
              <a:spcAft>
                <a:spcPts val="0"/>
              </a:spcAft>
              <a:buSzPts val="2800"/>
              <a:buFont typeface="Muli"/>
              <a:buNone/>
              <a:defRPr sz="2800">
                <a:latin typeface="Muli"/>
                <a:ea typeface="Muli"/>
                <a:cs typeface="Muli"/>
                <a:sym typeface="Muli"/>
              </a:defRPr>
            </a:lvl5pPr>
            <a:lvl6pPr lvl="5" rtl="0" algn="ctr">
              <a:lnSpc>
                <a:spcPct val="100000"/>
              </a:lnSpc>
              <a:spcBef>
                <a:spcPts val="0"/>
              </a:spcBef>
              <a:spcAft>
                <a:spcPts val="0"/>
              </a:spcAft>
              <a:buSzPts val="2800"/>
              <a:buFont typeface="Muli"/>
              <a:buNone/>
              <a:defRPr sz="2800">
                <a:latin typeface="Muli"/>
                <a:ea typeface="Muli"/>
                <a:cs typeface="Muli"/>
                <a:sym typeface="Muli"/>
              </a:defRPr>
            </a:lvl6pPr>
            <a:lvl7pPr lvl="6" rtl="0" algn="ctr">
              <a:lnSpc>
                <a:spcPct val="100000"/>
              </a:lnSpc>
              <a:spcBef>
                <a:spcPts val="0"/>
              </a:spcBef>
              <a:spcAft>
                <a:spcPts val="0"/>
              </a:spcAft>
              <a:buSzPts val="2800"/>
              <a:buFont typeface="Muli"/>
              <a:buNone/>
              <a:defRPr sz="2800">
                <a:latin typeface="Muli"/>
                <a:ea typeface="Muli"/>
                <a:cs typeface="Muli"/>
                <a:sym typeface="Muli"/>
              </a:defRPr>
            </a:lvl7pPr>
            <a:lvl8pPr lvl="7" rtl="0" algn="ctr">
              <a:lnSpc>
                <a:spcPct val="100000"/>
              </a:lnSpc>
              <a:spcBef>
                <a:spcPts val="0"/>
              </a:spcBef>
              <a:spcAft>
                <a:spcPts val="0"/>
              </a:spcAft>
              <a:buSzPts val="2800"/>
              <a:buFont typeface="Muli"/>
              <a:buNone/>
              <a:defRPr sz="2800">
                <a:latin typeface="Muli"/>
                <a:ea typeface="Muli"/>
                <a:cs typeface="Muli"/>
                <a:sym typeface="Muli"/>
              </a:defRPr>
            </a:lvl8pPr>
            <a:lvl9pPr lvl="8" rtl="0" algn="ctr">
              <a:lnSpc>
                <a:spcPct val="100000"/>
              </a:lnSpc>
              <a:spcBef>
                <a:spcPts val="0"/>
              </a:spcBef>
              <a:spcAft>
                <a:spcPts val="0"/>
              </a:spcAft>
              <a:buSzPts val="2800"/>
              <a:buFont typeface="Muli"/>
              <a:buNone/>
              <a:defRPr sz="2800">
                <a:latin typeface="Muli"/>
                <a:ea typeface="Muli"/>
                <a:cs typeface="Muli"/>
                <a:sym typeface="Muli"/>
              </a:defRPr>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51" name="Shape 51"/>
        <p:cNvGrpSpPr/>
        <p:nvPr/>
      </p:nvGrpSpPr>
      <p:grpSpPr>
        <a:xfrm>
          <a:off x="0" y="0"/>
          <a:ext cx="0" cy="0"/>
          <a:chOff x="0" y="0"/>
          <a:chExt cx="0" cy="0"/>
        </a:xfrm>
      </p:grpSpPr>
      <p:sp>
        <p:nvSpPr>
          <p:cNvPr id="52" name="Google Shape;52;p13"/>
          <p:cNvSpPr txBox="1"/>
          <p:nvPr>
            <p:ph type="title"/>
          </p:nvPr>
        </p:nvSpPr>
        <p:spPr>
          <a:xfrm>
            <a:off x="430106" y="420053"/>
            <a:ext cx="5699232" cy="1131570"/>
          </a:xfrm>
          <a:prstGeom prst="rect">
            <a:avLst/>
          </a:prstGeom>
          <a:noFill/>
          <a:ln>
            <a:noFill/>
          </a:ln>
        </p:spPr>
        <p:txBody>
          <a:bodyPr anchorCtr="0" anchor="t" bIns="34275" lIns="34275" spcFirstLastPara="1" rIns="34275" wrap="square" tIns="34275">
            <a:noAutofit/>
          </a:bodyPr>
          <a:lstStyle>
            <a:lvl1pPr lvl="0" algn="l">
              <a:lnSpc>
                <a:spcPct val="100000"/>
              </a:lnSpc>
              <a:spcBef>
                <a:spcPts val="0"/>
              </a:spcBef>
              <a:spcAft>
                <a:spcPts val="0"/>
              </a:spcAft>
              <a:buClr>
                <a:srgbClr val="363636"/>
              </a:buClr>
              <a:buSzPts val="2100"/>
              <a:buFont typeface="Muli Regular"/>
              <a:buNone/>
              <a:defRPr sz="2100">
                <a:solidFill>
                  <a:srgbClr val="363636"/>
                </a:solidFill>
                <a:latin typeface="Muli Regular"/>
                <a:ea typeface="Muli Regular"/>
                <a:cs typeface="Muli Regular"/>
                <a:sym typeface="Muli Regular"/>
              </a:defRPr>
            </a:lvl1pPr>
            <a:lvl2pPr lvl="1" algn="l">
              <a:lnSpc>
                <a:spcPct val="90000"/>
              </a:lnSpc>
              <a:spcBef>
                <a:spcPts val="0"/>
              </a:spcBef>
              <a:spcAft>
                <a:spcPts val="0"/>
              </a:spcAft>
              <a:buClr>
                <a:srgbClr val="000000"/>
              </a:buClr>
              <a:buSzPts val="1400"/>
              <a:buNone/>
              <a:defRPr sz="1100"/>
            </a:lvl2pPr>
            <a:lvl3pPr lvl="2" algn="l">
              <a:lnSpc>
                <a:spcPct val="90000"/>
              </a:lnSpc>
              <a:spcBef>
                <a:spcPts val="0"/>
              </a:spcBef>
              <a:spcAft>
                <a:spcPts val="0"/>
              </a:spcAft>
              <a:buClr>
                <a:srgbClr val="000000"/>
              </a:buClr>
              <a:buSzPts val="1400"/>
              <a:buNone/>
              <a:defRPr sz="1100"/>
            </a:lvl3pPr>
            <a:lvl4pPr lvl="3" algn="l">
              <a:lnSpc>
                <a:spcPct val="90000"/>
              </a:lnSpc>
              <a:spcBef>
                <a:spcPts val="0"/>
              </a:spcBef>
              <a:spcAft>
                <a:spcPts val="0"/>
              </a:spcAft>
              <a:buClr>
                <a:srgbClr val="000000"/>
              </a:buClr>
              <a:buSzPts val="1400"/>
              <a:buNone/>
              <a:defRPr sz="1100"/>
            </a:lvl4pPr>
            <a:lvl5pPr lvl="4" algn="l">
              <a:lnSpc>
                <a:spcPct val="90000"/>
              </a:lnSpc>
              <a:spcBef>
                <a:spcPts val="0"/>
              </a:spcBef>
              <a:spcAft>
                <a:spcPts val="0"/>
              </a:spcAft>
              <a:buClr>
                <a:srgbClr val="000000"/>
              </a:buClr>
              <a:buSzPts val="1400"/>
              <a:buNone/>
              <a:defRPr sz="1100"/>
            </a:lvl5pPr>
            <a:lvl6pPr lvl="5" algn="l">
              <a:lnSpc>
                <a:spcPct val="90000"/>
              </a:lnSpc>
              <a:spcBef>
                <a:spcPts val="0"/>
              </a:spcBef>
              <a:spcAft>
                <a:spcPts val="0"/>
              </a:spcAft>
              <a:buClr>
                <a:srgbClr val="000000"/>
              </a:buClr>
              <a:buSzPts val="1400"/>
              <a:buNone/>
              <a:defRPr sz="1100"/>
            </a:lvl6pPr>
            <a:lvl7pPr lvl="6" algn="l">
              <a:lnSpc>
                <a:spcPct val="90000"/>
              </a:lnSpc>
              <a:spcBef>
                <a:spcPts val="0"/>
              </a:spcBef>
              <a:spcAft>
                <a:spcPts val="0"/>
              </a:spcAft>
              <a:buClr>
                <a:srgbClr val="000000"/>
              </a:buClr>
              <a:buSzPts val="1400"/>
              <a:buNone/>
              <a:defRPr sz="1100"/>
            </a:lvl7pPr>
            <a:lvl8pPr lvl="7" algn="l">
              <a:lnSpc>
                <a:spcPct val="90000"/>
              </a:lnSpc>
              <a:spcBef>
                <a:spcPts val="0"/>
              </a:spcBef>
              <a:spcAft>
                <a:spcPts val="0"/>
              </a:spcAft>
              <a:buClr>
                <a:srgbClr val="000000"/>
              </a:buClr>
              <a:buSzPts val="1400"/>
              <a:buNone/>
              <a:defRPr sz="1100"/>
            </a:lvl8pPr>
            <a:lvl9pPr lvl="8" algn="l">
              <a:lnSpc>
                <a:spcPct val="90000"/>
              </a:lnSpc>
              <a:spcBef>
                <a:spcPts val="0"/>
              </a:spcBef>
              <a:spcAft>
                <a:spcPts val="0"/>
              </a:spcAft>
              <a:buClr>
                <a:srgbClr val="000000"/>
              </a:buClr>
              <a:buSzPts val="1400"/>
              <a:buNone/>
              <a:defRPr sz="1100"/>
            </a:lvl9pPr>
          </a:lstStyle>
          <a:p/>
        </p:txBody>
      </p:sp>
      <p:sp>
        <p:nvSpPr>
          <p:cNvPr id="53" name="Google Shape;53;p13"/>
          <p:cNvSpPr txBox="1"/>
          <p:nvPr>
            <p:ph idx="1" type="body"/>
          </p:nvPr>
        </p:nvSpPr>
        <p:spPr>
          <a:xfrm>
            <a:off x="435186" y="1631001"/>
            <a:ext cx="8454497" cy="2818127"/>
          </a:xfrm>
          <a:prstGeom prst="rect">
            <a:avLst/>
          </a:prstGeom>
          <a:noFill/>
          <a:ln>
            <a:noFill/>
          </a:ln>
        </p:spPr>
        <p:txBody>
          <a:bodyPr anchorCtr="0" anchor="t" bIns="34275" lIns="34275" spcFirstLastPara="1" rIns="34275" wrap="square" tIns="34275">
            <a:noAutofit/>
          </a:bodyPr>
          <a:lstStyle>
            <a:lvl1pPr indent="-228600" lvl="0" marL="457200" algn="l">
              <a:lnSpc>
                <a:spcPct val="99000"/>
              </a:lnSpc>
              <a:spcBef>
                <a:spcPts val="800"/>
              </a:spcBef>
              <a:spcAft>
                <a:spcPts val="0"/>
              </a:spcAft>
              <a:buClr>
                <a:srgbClr val="808080"/>
              </a:buClr>
              <a:buSzPts val="1300"/>
              <a:buFont typeface="Muli"/>
              <a:buNone/>
              <a:defRPr sz="1300">
                <a:solidFill>
                  <a:srgbClr val="808080"/>
                </a:solidFill>
              </a:defRPr>
            </a:lvl1pPr>
            <a:lvl2pPr indent="-311150" lvl="1" marL="914400" algn="l">
              <a:lnSpc>
                <a:spcPct val="99000"/>
              </a:lnSpc>
              <a:spcBef>
                <a:spcPts val="800"/>
              </a:spcBef>
              <a:spcAft>
                <a:spcPts val="0"/>
              </a:spcAft>
              <a:buClr>
                <a:srgbClr val="808080"/>
              </a:buClr>
              <a:buSzPts val="1300"/>
              <a:buFont typeface="Muli"/>
              <a:buChar char="○"/>
              <a:defRPr sz="1300">
                <a:solidFill>
                  <a:srgbClr val="808080"/>
                </a:solidFill>
              </a:defRPr>
            </a:lvl2pPr>
            <a:lvl3pPr indent="-311150" lvl="2" marL="1371600" algn="l">
              <a:lnSpc>
                <a:spcPct val="99000"/>
              </a:lnSpc>
              <a:spcBef>
                <a:spcPts val="800"/>
              </a:spcBef>
              <a:spcAft>
                <a:spcPts val="0"/>
              </a:spcAft>
              <a:buClr>
                <a:srgbClr val="808080"/>
              </a:buClr>
              <a:buSzPts val="1300"/>
              <a:buFont typeface="Muli"/>
              <a:buChar char="■"/>
              <a:defRPr sz="1300">
                <a:solidFill>
                  <a:srgbClr val="808080"/>
                </a:solidFill>
              </a:defRPr>
            </a:lvl3pPr>
            <a:lvl4pPr indent="-311150" lvl="3" marL="1828800" algn="l">
              <a:lnSpc>
                <a:spcPct val="99000"/>
              </a:lnSpc>
              <a:spcBef>
                <a:spcPts val="800"/>
              </a:spcBef>
              <a:spcAft>
                <a:spcPts val="0"/>
              </a:spcAft>
              <a:buClr>
                <a:srgbClr val="808080"/>
              </a:buClr>
              <a:buSzPts val="1300"/>
              <a:buFont typeface="Muli"/>
              <a:buChar char="●"/>
              <a:defRPr sz="1300">
                <a:solidFill>
                  <a:srgbClr val="808080"/>
                </a:solidFill>
              </a:defRPr>
            </a:lvl4pPr>
            <a:lvl5pPr indent="-311150" lvl="4" marL="2286000" algn="l">
              <a:lnSpc>
                <a:spcPct val="99000"/>
              </a:lnSpc>
              <a:spcBef>
                <a:spcPts val="800"/>
              </a:spcBef>
              <a:spcAft>
                <a:spcPts val="0"/>
              </a:spcAft>
              <a:buClr>
                <a:srgbClr val="808080"/>
              </a:buClr>
              <a:buSzPts val="1300"/>
              <a:buFont typeface="Muli"/>
              <a:buChar char="○"/>
              <a:defRPr sz="1300">
                <a:solidFill>
                  <a:srgbClr val="808080"/>
                </a:solidFill>
              </a:defRPr>
            </a:lvl5pPr>
            <a:lvl6pPr indent="-317500" lvl="5" marL="2743200" algn="l">
              <a:lnSpc>
                <a:spcPct val="90000"/>
              </a:lnSpc>
              <a:spcBef>
                <a:spcPts val="800"/>
              </a:spcBef>
              <a:spcAft>
                <a:spcPts val="0"/>
              </a:spcAft>
              <a:buClr>
                <a:srgbClr val="000000"/>
              </a:buClr>
              <a:buSzPts val="1400"/>
              <a:buChar char="■"/>
              <a:defRPr sz="1100"/>
            </a:lvl6pPr>
            <a:lvl7pPr indent="-317500" lvl="6" marL="3200400" algn="l">
              <a:lnSpc>
                <a:spcPct val="90000"/>
              </a:lnSpc>
              <a:spcBef>
                <a:spcPts val="800"/>
              </a:spcBef>
              <a:spcAft>
                <a:spcPts val="0"/>
              </a:spcAft>
              <a:buClr>
                <a:srgbClr val="000000"/>
              </a:buClr>
              <a:buSzPts val="1400"/>
              <a:buChar char="●"/>
              <a:defRPr sz="1100"/>
            </a:lvl7pPr>
            <a:lvl8pPr indent="-317500" lvl="7" marL="3657600" algn="l">
              <a:lnSpc>
                <a:spcPct val="90000"/>
              </a:lnSpc>
              <a:spcBef>
                <a:spcPts val="800"/>
              </a:spcBef>
              <a:spcAft>
                <a:spcPts val="0"/>
              </a:spcAft>
              <a:buClr>
                <a:srgbClr val="000000"/>
              </a:buClr>
              <a:buSzPts val="1400"/>
              <a:buChar char="○"/>
              <a:defRPr sz="1100"/>
            </a:lvl8pPr>
            <a:lvl9pPr indent="-317500" lvl="8" marL="4114800" algn="l">
              <a:lnSpc>
                <a:spcPct val="90000"/>
              </a:lnSpc>
              <a:spcBef>
                <a:spcPts val="800"/>
              </a:spcBef>
              <a:spcAft>
                <a:spcPts val="0"/>
              </a:spcAft>
              <a:buClr>
                <a:srgbClr val="000000"/>
              </a:buClr>
              <a:buSzPts val="1400"/>
              <a:buChar char="■"/>
              <a:defRPr sz="1100"/>
            </a:lvl9pPr>
          </a:lstStyle>
          <a:p/>
        </p:txBody>
      </p:sp>
      <p:sp>
        <p:nvSpPr>
          <p:cNvPr id="54" name="Google Shape;54;p13"/>
          <p:cNvSpPr txBox="1"/>
          <p:nvPr>
            <p:ph idx="12" type="sldNum"/>
          </p:nvPr>
        </p:nvSpPr>
        <p:spPr>
          <a:xfrm>
            <a:off x="4419600" y="4629150"/>
            <a:ext cx="2133600" cy="276226"/>
          </a:xfrm>
          <a:prstGeom prst="rect">
            <a:avLst/>
          </a:prstGeom>
          <a:noFill/>
          <a:ln>
            <a:noFill/>
          </a:ln>
        </p:spPr>
        <p:txBody>
          <a:bodyPr anchorCtr="0" anchor="ctr" bIns="34275" lIns="34275" spcFirstLastPara="1" rIns="34275" wrap="square" tIns="34275">
            <a:noAutofit/>
          </a:bodyPr>
          <a:lstStyle>
            <a:lvl1pPr indent="0" lvl="0" marL="0" algn="r">
              <a:lnSpc>
                <a:spcPct val="100000"/>
              </a:lnSpc>
              <a:spcBef>
                <a:spcPts val="0"/>
              </a:spcBef>
              <a:spcAft>
                <a:spcPts val="0"/>
              </a:spcAft>
              <a:buClr>
                <a:srgbClr val="000000"/>
              </a:buClr>
              <a:buSzPts val="900"/>
              <a:buFont typeface="Arial"/>
              <a:buNone/>
              <a:defRPr sz="900">
                <a:solidFill>
                  <a:srgbClr val="000000"/>
                </a:solidFill>
                <a:latin typeface="Arial"/>
                <a:ea typeface="Arial"/>
                <a:cs typeface="Arial"/>
                <a:sym typeface="Arial"/>
              </a:defRPr>
            </a:lvl1pPr>
            <a:lvl2pPr indent="0" lvl="1" marL="0" algn="r">
              <a:lnSpc>
                <a:spcPct val="100000"/>
              </a:lnSpc>
              <a:spcBef>
                <a:spcPts val="0"/>
              </a:spcBef>
              <a:spcAft>
                <a:spcPts val="0"/>
              </a:spcAft>
              <a:buClr>
                <a:srgbClr val="000000"/>
              </a:buClr>
              <a:buSzPts val="900"/>
              <a:buFont typeface="Arial"/>
              <a:buNone/>
              <a:defRPr sz="900">
                <a:solidFill>
                  <a:srgbClr val="000000"/>
                </a:solidFill>
                <a:latin typeface="Arial"/>
                <a:ea typeface="Arial"/>
                <a:cs typeface="Arial"/>
                <a:sym typeface="Arial"/>
              </a:defRPr>
            </a:lvl2pPr>
            <a:lvl3pPr indent="0" lvl="2" marL="0" algn="r">
              <a:lnSpc>
                <a:spcPct val="100000"/>
              </a:lnSpc>
              <a:spcBef>
                <a:spcPts val="0"/>
              </a:spcBef>
              <a:spcAft>
                <a:spcPts val="0"/>
              </a:spcAft>
              <a:buClr>
                <a:srgbClr val="000000"/>
              </a:buClr>
              <a:buSzPts val="900"/>
              <a:buFont typeface="Arial"/>
              <a:buNone/>
              <a:defRPr sz="900">
                <a:solidFill>
                  <a:srgbClr val="000000"/>
                </a:solidFill>
                <a:latin typeface="Arial"/>
                <a:ea typeface="Arial"/>
                <a:cs typeface="Arial"/>
                <a:sym typeface="Arial"/>
              </a:defRPr>
            </a:lvl3pPr>
            <a:lvl4pPr indent="0" lvl="3" marL="0" algn="r">
              <a:lnSpc>
                <a:spcPct val="100000"/>
              </a:lnSpc>
              <a:spcBef>
                <a:spcPts val="0"/>
              </a:spcBef>
              <a:spcAft>
                <a:spcPts val="0"/>
              </a:spcAft>
              <a:buClr>
                <a:srgbClr val="000000"/>
              </a:buClr>
              <a:buSzPts val="900"/>
              <a:buFont typeface="Arial"/>
              <a:buNone/>
              <a:defRPr sz="900">
                <a:solidFill>
                  <a:srgbClr val="000000"/>
                </a:solidFill>
                <a:latin typeface="Arial"/>
                <a:ea typeface="Arial"/>
                <a:cs typeface="Arial"/>
                <a:sym typeface="Arial"/>
              </a:defRPr>
            </a:lvl4pPr>
            <a:lvl5pPr indent="0" lvl="4" marL="0" algn="r">
              <a:lnSpc>
                <a:spcPct val="100000"/>
              </a:lnSpc>
              <a:spcBef>
                <a:spcPts val="0"/>
              </a:spcBef>
              <a:spcAft>
                <a:spcPts val="0"/>
              </a:spcAft>
              <a:buClr>
                <a:srgbClr val="000000"/>
              </a:buClr>
              <a:buSzPts val="900"/>
              <a:buFont typeface="Arial"/>
              <a:buNone/>
              <a:defRPr sz="900">
                <a:solidFill>
                  <a:srgbClr val="000000"/>
                </a:solidFill>
                <a:latin typeface="Arial"/>
                <a:ea typeface="Arial"/>
                <a:cs typeface="Arial"/>
                <a:sym typeface="Arial"/>
              </a:defRPr>
            </a:lvl5pPr>
            <a:lvl6pPr indent="0" lvl="5" marL="0" algn="r">
              <a:lnSpc>
                <a:spcPct val="100000"/>
              </a:lnSpc>
              <a:spcBef>
                <a:spcPts val="0"/>
              </a:spcBef>
              <a:spcAft>
                <a:spcPts val="0"/>
              </a:spcAft>
              <a:buClr>
                <a:srgbClr val="000000"/>
              </a:buClr>
              <a:buSzPts val="900"/>
              <a:buFont typeface="Arial"/>
              <a:buNone/>
              <a:defRPr sz="900">
                <a:solidFill>
                  <a:srgbClr val="000000"/>
                </a:solidFill>
                <a:latin typeface="Arial"/>
                <a:ea typeface="Arial"/>
                <a:cs typeface="Arial"/>
                <a:sym typeface="Arial"/>
              </a:defRPr>
            </a:lvl6pPr>
            <a:lvl7pPr indent="0" lvl="6" marL="0" algn="r">
              <a:lnSpc>
                <a:spcPct val="100000"/>
              </a:lnSpc>
              <a:spcBef>
                <a:spcPts val="0"/>
              </a:spcBef>
              <a:spcAft>
                <a:spcPts val="0"/>
              </a:spcAft>
              <a:buClr>
                <a:srgbClr val="000000"/>
              </a:buClr>
              <a:buSzPts val="900"/>
              <a:buFont typeface="Arial"/>
              <a:buNone/>
              <a:defRPr sz="900">
                <a:solidFill>
                  <a:srgbClr val="000000"/>
                </a:solidFill>
                <a:latin typeface="Arial"/>
                <a:ea typeface="Arial"/>
                <a:cs typeface="Arial"/>
                <a:sym typeface="Arial"/>
              </a:defRPr>
            </a:lvl7pPr>
            <a:lvl8pPr indent="0" lvl="7" marL="0" algn="r">
              <a:lnSpc>
                <a:spcPct val="100000"/>
              </a:lnSpc>
              <a:spcBef>
                <a:spcPts val="0"/>
              </a:spcBef>
              <a:spcAft>
                <a:spcPts val="0"/>
              </a:spcAft>
              <a:buClr>
                <a:srgbClr val="000000"/>
              </a:buClr>
              <a:buSzPts val="900"/>
              <a:buFont typeface="Arial"/>
              <a:buNone/>
              <a:defRPr sz="900">
                <a:solidFill>
                  <a:srgbClr val="000000"/>
                </a:solidFill>
                <a:latin typeface="Arial"/>
                <a:ea typeface="Arial"/>
                <a:cs typeface="Arial"/>
                <a:sym typeface="Arial"/>
              </a:defRPr>
            </a:lvl8pPr>
            <a:lvl9pPr indent="0" lvl="8" marL="0" algn="r">
              <a:lnSpc>
                <a:spcPct val="100000"/>
              </a:lnSpc>
              <a:spcBef>
                <a:spcPts val="0"/>
              </a:spcBef>
              <a:spcAft>
                <a:spcPts val="0"/>
              </a:spcAft>
              <a:buClr>
                <a:srgbClr val="000000"/>
              </a:buClr>
              <a:buSzPts val="900"/>
              <a:buFont typeface="Arial"/>
              <a:buNone/>
              <a:defRPr sz="9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1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3600"/>
              <a:buFont typeface="Muli"/>
              <a:buNone/>
              <a:defRPr sz="3600">
                <a:solidFill>
                  <a:schemeClr val="dk2"/>
                </a:solidFill>
                <a:latin typeface="Muli"/>
                <a:ea typeface="Muli"/>
                <a:cs typeface="Muli"/>
                <a:sym typeface="Muli"/>
              </a:defRPr>
            </a:lvl1pPr>
            <a:lvl2pPr lvl="1" rtl="0" algn="ctr">
              <a:spcBef>
                <a:spcPts val="0"/>
              </a:spcBef>
              <a:spcAft>
                <a:spcPts val="0"/>
              </a:spcAft>
              <a:buClr>
                <a:schemeClr val="dk2"/>
              </a:buClr>
              <a:buSzPts val="3600"/>
              <a:buFont typeface="Muli"/>
              <a:buNone/>
              <a:defRPr sz="3600">
                <a:solidFill>
                  <a:schemeClr val="dk2"/>
                </a:solidFill>
                <a:latin typeface="Muli"/>
                <a:ea typeface="Muli"/>
                <a:cs typeface="Muli"/>
                <a:sym typeface="Muli"/>
              </a:defRPr>
            </a:lvl2pPr>
            <a:lvl3pPr lvl="2" rtl="0" algn="ctr">
              <a:spcBef>
                <a:spcPts val="0"/>
              </a:spcBef>
              <a:spcAft>
                <a:spcPts val="0"/>
              </a:spcAft>
              <a:buClr>
                <a:schemeClr val="dk2"/>
              </a:buClr>
              <a:buSzPts val="3600"/>
              <a:buFont typeface="Muli"/>
              <a:buNone/>
              <a:defRPr sz="3600">
                <a:solidFill>
                  <a:schemeClr val="dk2"/>
                </a:solidFill>
                <a:latin typeface="Muli"/>
                <a:ea typeface="Muli"/>
                <a:cs typeface="Muli"/>
                <a:sym typeface="Muli"/>
              </a:defRPr>
            </a:lvl3pPr>
            <a:lvl4pPr lvl="3" rtl="0" algn="ctr">
              <a:spcBef>
                <a:spcPts val="0"/>
              </a:spcBef>
              <a:spcAft>
                <a:spcPts val="0"/>
              </a:spcAft>
              <a:buClr>
                <a:schemeClr val="dk2"/>
              </a:buClr>
              <a:buSzPts val="3600"/>
              <a:buFont typeface="Muli"/>
              <a:buNone/>
              <a:defRPr sz="3600">
                <a:solidFill>
                  <a:schemeClr val="dk2"/>
                </a:solidFill>
                <a:latin typeface="Muli"/>
                <a:ea typeface="Muli"/>
                <a:cs typeface="Muli"/>
                <a:sym typeface="Muli"/>
              </a:defRPr>
            </a:lvl4pPr>
            <a:lvl5pPr lvl="4" rtl="0" algn="ctr">
              <a:spcBef>
                <a:spcPts val="0"/>
              </a:spcBef>
              <a:spcAft>
                <a:spcPts val="0"/>
              </a:spcAft>
              <a:buClr>
                <a:schemeClr val="dk2"/>
              </a:buClr>
              <a:buSzPts val="3600"/>
              <a:buFont typeface="Muli"/>
              <a:buNone/>
              <a:defRPr sz="3600">
                <a:solidFill>
                  <a:schemeClr val="dk2"/>
                </a:solidFill>
                <a:latin typeface="Muli"/>
                <a:ea typeface="Muli"/>
                <a:cs typeface="Muli"/>
                <a:sym typeface="Muli"/>
              </a:defRPr>
            </a:lvl5pPr>
            <a:lvl6pPr lvl="5" rtl="0" algn="ctr">
              <a:spcBef>
                <a:spcPts val="0"/>
              </a:spcBef>
              <a:spcAft>
                <a:spcPts val="0"/>
              </a:spcAft>
              <a:buClr>
                <a:schemeClr val="dk2"/>
              </a:buClr>
              <a:buSzPts val="3600"/>
              <a:buFont typeface="Muli"/>
              <a:buNone/>
              <a:defRPr sz="3600">
                <a:solidFill>
                  <a:schemeClr val="dk2"/>
                </a:solidFill>
                <a:latin typeface="Muli"/>
                <a:ea typeface="Muli"/>
                <a:cs typeface="Muli"/>
                <a:sym typeface="Muli"/>
              </a:defRPr>
            </a:lvl6pPr>
            <a:lvl7pPr lvl="6" rtl="0" algn="ctr">
              <a:spcBef>
                <a:spcPts val="0"/>
              </a:spcBef>
              <a:spcAft>
                <a:spcPts val="0"/>
              </a:spcAft>
              <a:buClr>
                <a:schemeClr val="dk2"/>
              </a:buClr>
              <a:buSzPts val="3600"/>
              <a:buFont typeface="Muli"/>
              <a:buNone/>
              <a:defRPr sz="3600">
                <a:solidFill>
                  <a:schemeClr val="dk2"/>
                </a:solidFill>
                <a:latin typeface="Muli"/>
                <a:ea typeface="Muli"/>
                <a:cs typeface="Muli"/>
                <a:sym typeface="Muli"/>
              </a:defRPr>
            </a:lvl7pPr>
            <a:lvl8pPr lvl="7" rtl="0" algn="ctr">
              <a:spcBef>
                <a:spcPts val="0"/>
              </a:spcBef>
              <a:spcAft>
                <a:spcPts val="0"/>
              </a:spcAft>
              <a:buClr>
                <a:schemeClr val="dk2"/>
              </a:buClr>
              <a:buSzPts val="3600"/>
              <a:buFont typeface="Muli"/>
              <a:buNone/>
              <a:defRPr sz="3600">
                <a:solidFill>
                  <a:schemeClr val="dk2"/>
                </a:solidFill>
                <a:latin typeface="Muli"/>
                <a:ea typeface="Muli"/>
                <a:cs typeface="Muli"/>
                <a:sym typeface="Muli"/>
              </a:defRPr>
            </a:lvl8pPr>
            <a:lvl9pPr lvl="8" rtl="0" algn="ctr">
              <a:spcBef>
                <a:spcPts val="0"/>
              </a:spcBef>
              <a:spcAft>
                <a:spcPts val="0"/>
              </a:spcAft>
              <a:buClr>
                <a:schemeClr val="dk2"/>
              </a:buClr>
              <a:buSzPts val="3600"/>
              <a:buFont typeface="Muli"/>
              <a:buNone/>
              <a:defRPr sz="3600">
                <a:solidFill>
                  <a:schemeClr val="dk2"/>
                </a:solidFill>
                <a:latin typeface="Muli"/>
                <a:ea typeface="Muli"/>
                <a:cs typeface="Muli"/>
                <a:sym typeface="Muli"/>
              </a:defRPr>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263350"/>
            <a:ext cx="8520600" cy="754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00000"/>
              </a:buClr>
              <a:buSzPts val="2600"/>
              <a:buFont typeface="Muli"/>
              <a:buNone/>
              <a:defRPr sz="2600">
                <a:solidFill>
                  <a:srgbClr val="C00000"/>
                </a:solidFill>
                <a:latin typeface="Muli"/>
                <a:ea typeface="Muli"/>
                <a:cs typeface="Muli"/>
                <a:sym typeface="Muli"/>
              </a:defRPr>
            </a:lvl1pPr>
            <a:lvl2pPr lvl="1" rtl="0">
              <a:spcBef>
                <a:spcPts val="0"/>
              </a:spcBef>
              <a:spcAft>
                <a:spcPts val="0"/>
              </a:spcAft>
              <a:buClr>
                <a:srgbClr val="C00000"/>
              </a:buClr>
              <a:buSzPts val="2600"/>
              <a:buNone/>
              <a:defRPr sz="2600">
                <a:solidFill>
                  <a:srgbClr val="C00000"/>
                </a:solidFill>
              </a:defRPr>
            </a:lvl2pPr>
            <a:lvl3pPr lvl="2" rtl="0">
              <a:spcBef>
                <a:spcPts val="0"/>
              </a:spcBef>
              <a:spcAft>
                <a:spcPts val="0"/>
              </a:spcAft>
              <a:buClr>
                <a:srgbClr val="C00000"/>
              </a:buClr>
              <a:buSzPts val="2600"/>
              <a:buNone/>
              <a:defRPr sz="2600">
                <a:solidFill>
                  <a:srgbClr val="C00000"/>
                </a:solidFill>
              </a:defRPr>
            </a:lvl3pPr>
            <a:lvl4pPr lvl="3" rtl="0">
              <a:spcBef>
                <a:spcPts val="0"/>
              </a:spcBef>
              <a:spcAft>
                <a:spcPts val="0"/>
              </a:spcAft>
              <a:buClr>
                <a:srgbClr val="C00000"/>
              </a:buClr>
              <a:buSzPts val="2600"/>
              <a:buNone/>
              <a:defRPr sz="2600">
                <a:solidFill>
                  <a:srgbClr val="C00000"/>
                </a:solidFill>
              </a:defRPr>
            </a:lvl4pPr>
            <a:lvl5pPr lvl="4" rtl="0">
              <a:spcBef>
                <a:spcPts val="0"/>
              </a:spcBef>
              <a:spcAft>
                <a:spcPts val="0"/>
              </a:spcAft>
              <a:buClr>
                <a:srgbClr val="C00000"/>
              </a:buClr>
              <a:buSzPts val="2600"/>
              <a:buNone/>
              <a:defRPr sz="2600">
                <a:solidFill>
                  <a:srgbClr val="C00000"/>
                </a:solidFill>
              </a:defRPr>
            </a:lvl5pPr>
            <a:lvl6pPr lvl="5" rtl="0">
              <a:spcBef>
                <a:spcPts val="0"/>
              </a:spcBef>
              <a:spcAft>
                <a:spcPts val="0"/>
              </a:spcAft>
              <a:buClr>
                <a:srgbClr val="C00000"/>
              </a:buClr>
              <a:buSzPts val="2600"/>
              <a:buNone/>
              <a:defRPr sz="2600">
                <a:solidFill>
                  <a:srgbClr val="C00000"/>
                </a:solidFill>
              </a:defRPr>
            </a:lvl6pPr>
            <a:lvl7pPr lvl="6" rtl="0">
              <a:spcBef>
                <a:spcPts val="0"/>
              </a:spcBef>
              <a:spcAft>
                <a:spcPts val="0"/>
              </a:spcAft>
              <a:buClr>
                <a:srgbClr val="C00000"/>
              </a:buClr>
              <a:buSzPts val="2600"/>
              <a:buNone/>
              <a:defRPr sz="2600">
                <a:solidFill>
                  <a:srgbClr val="C00000"/>
                </a:solidFill>
              </a:defRPr>
            </a:lvl7pPr>
            <a:lvl8pPr lvl="7" rtl="0">
              <a:spcBef>
                <a:spcPts val="0"/>
              </a:spcBef>
              <a:spcAft>
                <a:spcPts val="0"/>
              </a:spcAft>
              <a:buClr>
                <a:srgbClr val="C00000"/>
              </a:buClr>
              <a:buSzPts val="2600"/>
              <a:buNone/>
              <a:defRPr sz="2600">
                <a:solidFill>
                  <a:srgbClr val="C00000"/>
                </a:solidFill>
              </a:defRPr>
            </a:lvl8pPr>
            <a:lvl9pPr lvl="8" rtl="0">
              <a:spcBef>
                <a:spcPts val="0"/>
              </a:spcBef>
              <a:spcAft>
                <a:spcPts val="0"/>
              </a:spcAft>
              <a:buClr>
                <a:srgbClr val="C00000"/>
              </a:buClr>
              <a:buSzPts val="2600"/>
              <a:buNone/>
              <a:defRPr sz="2600">
                <a:solidFill>
                  <a:srgbClr val="C00000"/>
                </a:solidFill>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Muli"/>
              <a:buChar char="●"/>
              <a:defRPr>
                <a:latin typeface="Muli"/>
                <a:ea typeface="Muli"/>
                <a:cs typeface="Muli"/>
                <a:sym typeface="Muli"/>
              </a:defRPr>
            </a:lvl1pPr>
            <a:lvl2pPr indent="-317500" lvl="1" marL="914400" rtl="0">
              <a:spcBef>
                <a:spcPts val="1600"/>
              </a:spcBef>
              <a:spcAft>
                <a:spcPts val="0"/>
              </a:spcAft>
              <a:buSzPts val="1400"/>
              <a:buFont typeface="Muli"/>
              <a:buChar char="○"/>
              <a:defRPr>
                <a:latin typeface="Muli"/>
                <a:ea typeface="Muli"/>
                <a:cs typeface="Muli"/>
                <a:sym typeface="Muli"/>
              </a:defRPr>
            </a:lvl2pPr>
            <a:lvl3pPr indent="-317500" lvl="2" marL="1371600" rtl="0">
              <a:spcBef>
                <a:spcPts val="1600"/>
              </a:spcBef>
              <a:spcAft>
                <a:spcPts val="0"/>
              </a:spcAft>
              <a:buSzPts val="1400"/>
              <a:buFont typeface="Muli"/>
              <a:buChar char="■"/>
              <a:defRPr>
                <a:latin typeface="Muli"/>
                <a:ea typeface="Muli"/>
                <a:cs typeface="Muli"/>
                <a:sym typeface="Muli"/>
              </a:defRPr>
            </a:lvl3pPr>
            <a:lvl4pPr indent="-317500" lvl="3" marL="1828800" rtl="0">
              <a:spcBef>
                <a:spcPts val="1600"/>
              </a:spcBef>
              <a:spcAft>
                <a:spcPts val="0"/>
              </a:spcAft>
              <a:buSzPts val="1400"/>
              <a:buFont typeface="Muli"/>
              <a:buChar char="●"/>
              <a:defRPr>
                <a:latin typeface="Muli"/>
                <a:ea typeface="Muli"/>
                <a:cs typeface="Muli"/>
                <a:sym typeface="Muli"/>
              </a:defRPr>
            </a:lvl4pPr>
            <a:lvl5pPr indent="-317500" lvl="4" marL="2286000" rtl="0">
              <a:spcBef>
                <a:spcPts val="1600"/>
              </a:spcBef>
              <a:spcAft>
                <a:spcPts val="0"/>
              </a:spcAft>
              <a:buSzPts val="1400"/>
              <a:buFont typeface="Muli"/>
              <a:buChar char="○"/>
              <a:defRPr>
                <a:latin typeface="Muli"/>
                <a:ea typeface="Muli"/>
                <a:cs typeface="Muli"/>
                <a:sym typeface="Muli"/>
              </a:defRPr>
            </a:lvl5pPr>
            <a:lvl6pPr indent="-317500" lvl="5" marL="2743200" rtl="0">
              <a:spcBef>
                <a:spcPts val="1600"/>
              </a:spcBef>
              <a:spcAft>
                <a:spcPts val="0"/>
              </a:spcAft>
              <a:buSzPts val="1400"/>
              <a:buFont typeface="Muli"/>
              <a:buChar char="■"/>
              <a:defRPr>
                <a:latin typeface="Muli"/>
                <a:ea typeface="Muli"/>
                <a:cs typeface="Muli"/>
                <a:sym typeface="Muli"/>
              </a:defRPr>
            </a:lvl6pPr>
            <a:lvl7pPr indent="-317500" lvl="6" marL="3200400" rtl="0">
              <a:spcBef>
                <a:spcPts val="1600"/>
              </a:spcBef>
              <a:spcAft>
                <a:spcPts val="0"/>
              </a:spcAft>
              <a:buSzPts val="1400"/>
              <a:buFont typeface="Muli"/>
              <a:buChar char="●"/>
              <a:defRPr>
                <a:latin typeface="Muli"/>
                <a:ea typeface="Muli"/>
                <a:cs typeface="Muli"/>
                <a:sym typeface="Muli"/>
              </a:defRPr>
            </a:lvl7pPr>
            <a:lvl8pPr indent="-317500" lvl="7" marL="3657600" rtl="0">
              <a:spcBef>
                <a:spcPts val="1600"/>
              </a:spcBef>
              <a:spcAft>
                <a:spcPts val="0"/>
              </a:spcAft>
              <a:buSzPts val="1400"/>
              <a:buFont typeface="Muli"/>
              <a:buChar char="○"/>
              <a:defRPr>
                <a:latin typeface="Muli"/>
                <a:ea typeface="Muli"/>
                <a:cs typeface="Muli"/>
                <a:sym typeface="Muli"/>
              </a:defRPr>
            </a:lvl8pPr>
            <a:lvl9pPr indent="-317500" lvl="8" marL="4114800" rtl="0">
              <a:spcBef>
                <a:spcPts val="1600"/>
              </a:spcBef>
              <a:spcAft>
                <a:spcPts val="1600"/>
              </a:spcAft>
              <a:buSzPts val="1400"/>
              <a:buFont typeface="Muli"/>
              <a:buChar char="■"/>
              <a:defRPr>
                <a:latin typeface="Muli"/>
                <a:ea typeface="Muli"/>
                <a:cs typeface="Muli"/>
                <a:sym typeface="Muli"/>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4"/>
          <p:cNvPicPr preferRelativeResize="0"/>
          <p:nvPr/>
        </p:nvPicPr>
        <p:blipFill>
          <a:blip r:embed="rId2">
            <a:alphaModFix/>
          </a:blip>
          <a:stretch>
            <a:fillRect/>
          </a:stretch>
        </p:blipFill>
        <p:spPr>
          <a:xfrm>
            <a:off x="8043800" y="4787000"/>
            <a:ext cx="1025335" cy="269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Font typeface="Muli"/>
              <a:buNone/>
              <a:defRPr sz="4800">
                <a:latin typeface="Muli"/>
                <a:ea typeface="Muli"/>
                <a:cs typeface="Muli"/>
                <a:sym typeface="Muli"/>
              </a:defRPr>
            </a:lvl1pPr>
            <a:lvl2pPr lvl="1" rtl="0">
              <a:spcBef>
                <a:spcPts val="0"/>
              </a:spcBef>
              <a:spcAft>
                <a:spcPts val="0"/>
              </a:spcAft>
              <a:buSzPts val="4800"/>
              <a:buFont typeface="Muli"/>
              <a:buNone/>
              <a:defRPr sz="4800">
                <a:latin typeface="Muli"/>
                <a:ea typeface="Muli"/>
                <a:cs typeface="Muli"/>
                <a:sym typeface="Muli"/>
              </a:defRPr>
            </a:lvl2pPr>
            <a:lvl3pPr lvl="2" rtl="0">
              <a:spcBef>
                <a:spcPts val="0"/>
              </a:spcBef>
              <a:spcAft>
                <a:spcPts val="0"/>
              </a:spcAft>
              <a:buSzPts val="4800"/>
              <a:buFont typeface="Muli"/>
              <a:buNone/>
              <a:defRPr sz="4800">
                <a:latin typeface="Muli"/>
                <a:ea typeface="Muli"/>
                <a:cs typeface="Muli"/>
                <a:sym typeface="Muli"/>
              </a:defRPr>
            </a:lvl3pPr>
            <a:lvl4pPr lvl="3" rtl="0">
              <a:spcBef>
                <a:spcPts val="0"/>
              </a:spcBef>
              <a:spcAft>
                <a:spcPts val="0"/>
              </a:spcAft>
              <a:buSzPts val="4800"/>
              <a:buFont typeface="Muli"/>
              <a:buNone/>
              <a:defRPr sz="4800">
                <a:latin typeface="Muli"/>
                <a:ea typeface="Muli"/>
                <a:cs typeface="Muli"/>
                <a:sym typeface="Muli"/>
              </a:defRPr>
            </a:lvl4pPr>
            <a:lvl5pPr lvl="4" rtl="0">
              <a:spcBef>
                <a:spcPts val="0"/>
              </a:spcBef>
              <a:spcAft>
                <a:spcPts val="0"/>
              </a:spcAft>
              <a:buSzPts val="4800"/>
              <a:buFont typeface="Muli"/>
              <a:buNone/>
              <a:defRPr sz="4800">
                <a:latin typeface="Muli"/>
                <a:ea typeface="Muli"/>
                <a:cs typeface="Muli"/>
                <a:sym typeface="Muli"/>
              </a:defRPr>
            </a:lvl5pPr>
            <a:lvl6pPr lvl="5" rtl="0">
              <a:spcBef>
                <a:spcPts val="0"/>
              </a:spcBef>
              <a:spcAft>
                <a:spcPts val="0"/>
              </a:spcAft>
              <a:buSzPts val="4800"/>
              <a:buFont typeface="Muli"/>
              <a:buNone/>
              <a:defRPr sz="4800">
                <a:latin typeface="Muli"/>
                <a:ea typeface="Muli"/>
                <a:cs typeface="Muli"/>
                <a:sym typeface="Muli"/>
              </a:defRPr>
            </a:lvl6pPr>
            <a:lvl7pPr lvl="6" rtl="0">
              <a:spcBef>
                <a:spcPts val="0"/>
              </a:spcBef>
              <a:spcAft>
                <a:spcPts val="0"/>
              </a:spcAft>
              <a:buSzPts val="4800"/>
              <a:buFont typeface="Muli"/>
              <a:buNone/>
              <a:defRPr sz="4800">
                <a:latin typeface="Muli"/>
                <a:ea typeface="Muli"/>
                <a:cs typeface="Muli"/>
                <a:sym typeface="Muli"/>
              </a:defRPr>
            </a:lvl7pPr>
            <a:lvl8pPr lvl="7" rtl="0">
              <a:spcBef>
                <a:spcPts val="0"/>
              </a:spcBef>
              <a:spcAft>
                <a:spcPts val="0"/>
              </a:spcAft>
              <a:buSzPts val="4800"/>
              <a:buFont typeface="Muli"/>
              <a:buNone/>
              <a:defRPr sz="4800">
                <a:latin typeface="Muli"/>
                <a:ea typeface="Muli"/>
                <a:cs typeface="Muli"/>
                <a:sym typeface="Muli"/>
              </a:defRPr>
            </a:lvl8pPr>
            <a:lvl9pPr lvl="8" rtl="0">
              <a:spcBef>
                <a:spcPts val="0"/>
              </a:spcBef>
              <a:spcAft>
                <a:spcPts val="0"/>
              </a:spcAft>
              <a:buSzPts val="4800"/>
              <a:buFont typeface="Muli"/>
              <a:buNone/>
              <a:defRPr sz="4800">
                <a:latin typeface="Muli"/>
                <a:ea typeface="Muli"/>
                <a:cs typeface="Muli"/>
                <a:sym typeface="Muli"/>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4"/>
          <p:cNvSpPr txBox="1"/>
          <p:nvPr>
            <p:ph type="ctrTitle"/>
          </p:nvPr>
        </p:nvSpPr>
        <p:spPr>
          <a:xfrm>
            <a:off x="311700" y="1879550"/>
            <a:ext cx="8520600" cy="162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t>Building conversational Voice Bots - lessons learned</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rPr lang="en" sz="1600"/>
              <a:t>or Everything you wanted to know about Voice Bots, but were too afraid to ask</a:t>
            </a:r>
            <a:endParaRPr sz="1600"/>
          </a:p>
        </p:txBody>
      </p:sp>
      <p:sp>
        <p:nvSpPr>
          <p:cNvPr id="60" name="Google Shape;60;p14"/>
          <p:cNvSpPr txBox="1"/>
          <p:nvPr>
            <p:ph idx="1" type="subTitle"/>
          </p:nvPr>
        </p:nvSpPr>
        <p:spPr>
          <a:xfrm>
            <a:off x="1362350" y="3895650"/>
            <a:ext cx="6485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Jakub Janczyk</a:t>
            </a:r>
            <a:endParaRPr sz="1800"/>
          </a:p>
        </p:txBody>
      </p:sp>
      <p:pic>
        <p:nvPicPr>
          <p:cNvPr id="61" name="Google Shape;61;p14"/>
          <p:cNvPicPr preferRelativeResize="0"/>
          <p:nvPr/>
        </p:nvPicPr>
        <p:blipFill>
          <a:blip r:embed="rId3">
            <a:alphaModFix/>
          </a:blip>
          <a:stretch>
            <a:fillRect/>
          </a:stretch>
        </p:blipFill>
        <p:spPr>
          <a:xfrm>
            <a:off x="3044950" y="1038100"/>
            <a:ext cx="2612075" cy="689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311700" y="263350"/>
            <a:ext cx="8520600" cy="75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does the Voice Bot work?</a:t>
            </a:r>
            <a:endParaRPr/>
          </a:p>
        </p:txBody>
      </p:sp>
      <p:grpSp>
        <p:nvGrpSpPr>
          <p:cNvPr id="115" name="Google Shape;115;p23"/>
          <p:cNvGrpSpPr/>
          <p:nvPr/>
        </p:nvGrpSpPr>
        <p:grpSpPr>
          <a:xfrm>
            <a:off x="551300" y="1069025"/>
            <a:ext cx="8067125" cy="3413275"/>
            <a:chOff x="322700" y="1069025"/>
            <a:chExt cx="8067125" cy="3413275"/>
          </a:xfrm>
        </p:grpSpPr>
        <p:sp>
          <p:nvSpPr>
            <p:cNvPr id="116" name="Google Shape;116;p23"/>
            <p:cNvSpPr/>
            <p:nvPr/>
          </p:nvSpPr>
          <p:spPr>
            <a:xfrm>
              <a:off x="322700" y="2456950"/>
              <a:ext cx="1580700" cy="911400"/>
            </a:xfrm>
            <a:prstGeom prst="roundRect">
              <a:avLst>
                <a:gd fmla="val 16667" name="adj"/>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595959"/>
                  </a:solidFill>
                </a:rPr>
                <a:t>Client</a:t>
              </a:r>
              <a:endParaRPr>
                <a:solidFill>
                  <a:srgbClr val="595959"/>
                </a:solidFill>
              </a:endParaRPr>
            </a:p>
          </p:txBody>
        </p:sp>
        <p:sp>
          <p:nvSpPr>
            <p:cNvPr id="117" name="Google Shape;117;p23"/>
            <p:cNvSpPr/>
            <p:nvPr/>
          </p:nvSpPr>
          <p:spPr>
            <a:xfrm>
              <a:off x="2237539" y="1425425"/>
              <a:ext cx="1580700" cy="911400"/>
            </a:xfrm>
            <a:prstGeom prst="roundRect">
              <a:avLst>
                <a:gd fmla="val 16667" name="adj"/>
              </a:avLst>
            </a:prstGeom>
            <a:solidFill>
              <a:srgbClr val="FFFFF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           </a:t>
              </a:r>
              <a:r>
                <a:rPr lang="en">
                  <a:solidFill>
                    <a:srgbClr val="595959"/>
                  </a:solidFill>
                </a:rPr>
                <a:t>Listens</a:t>
              </a:r>
              <a:r>
                <a:rPr lang="en"/>
                <a:t>   </a:t>
              </a:r>
              <a:endParaRPr/>
            </a:p>
          </p:txBody>
        </p:sp>
        <p:sp>
          <p:nvSpPr>
            <p:cNvPr id="118" name="Google Shape;118;p23"/>
            <p:cNvSpPr/>
            <p:nvPr/>
          </p:nvSpPr>
          <p:spPr>
            <a:xfrm>
              <a:off x="2237539" y="3570900"/>
              <a:ext cx="1580700" cy="911400"/>
            </a:xfrm>
            <a:prstGeom prst="roundRect">
              <a:avLst>
                <a:gd fmla="val 16667" name="adj"/>
              </a:avLst>
            </a:prstGeom>
            <a:solidFill>
              <a:srgbClr val="FFFFF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t>  </a:t>
              </a:r>
              <a:r>
                <a:rPr lang="en">
                  <a:solidFill>
                    <a:srgbClr val="595959"/>
                  </a:solidFill>
                </a:rPr>
                <a:t>Responds</a:t>
              </a:r>
              <a:endParaRPr>
                <a:solidFill>
                  <a:srgbClr val="595959"/>
                </a:solidFill>
              </a:endParaRPr>
            </a:p>
          </p:txBody>
        </p:sp>
        <p:sp>
          <p:nvSpPr>
            <p:cNvPr id="119" name="Google Shape;119;p23"/>
            <p:cNvSpPr/>
            <p:nvPr/>
          </p:nvSpPr>
          <p:spPr>
            <a:xfrm>
              <a:off x="4202980" y="2456950"/>
              <a:ext cx="1580700" cy="911400"/>
            </a:xfrm>
            <a:prstGeom prst="roundRect">
              <a:avLst>
                <a:gd fmla="val 16667" name="adj"/>
              </a:avLst>
            </a:prstGeom>
            <a:solidFill>
              <a:srgbClr val="FFFFF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595959"/>
                  </a:solidFill>
                </a:rPr>
                <a:t>Interprets</a:t>
              </a:r>
              <a:endParaRPr>
                <a:solidFill>
                  <a:srgbClr val="595959"/>
                </a:solidFill>
              </a:endParaRPr>
            </a:p>
          </p:txBody>
        </p:sp>
        <p:sp>
          <p:nvSpPr>
            <p:cNvPr id="120" name="Google Shape;120;p23"/>
            <p:cNvSpPr/>
            <p:nvPr/>
          </p:nvSpPr>
          <p:spPr>
            <a:xfrm>
              <a:off x="6492925" y="1855975"/>
              <a:ext cx="870300" cy="715800"/>
            </a:xfrm>
            <a:prstGeom prst="can">
              <a:avLst>
                <a:gd fmla="val 25000" name="adj"/>
              </a:avLst>
            </a:prstGeom>
            <a:solidFill>
              <a:srgbClr val="FFFFF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21" name="Google Shape;121;p23"/>
            <p:cNvSpPr/>
            <p:nvPr/>
          </p:nvSpPr>
          <p:spPr>
            <a:xfrm>
              <a:off x="6492925" y="3690275"/>
              <a:ext cx="870300" cy="715800"/>
            </a:xfrm>
            <a:prstGeom prst="can">
              <a:avLst>
                <a:gd fmla="val 25000" name="adj"/>
              </a:avLst>
            </a:prstGeom>
            <a:solidFill>
              <a:srgbClr val="FFFFF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22" name="Google Shape;122;p23"/>
            <p:cNvSpPr txBox="1"/>
            <p:nvPr/>
          </p:nvSpPr>
          <p:spPr>
            <a:xfrm>
              <a:off x="7363225" y="2015050"/>
              <a:ext cx="1026600" cy="4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Integrates</a:t>
              </a:r>
              <a:endParaRPr>
                <a:solidFill>
                  <a:srgbClr val="595959"/>
                </a:solidFill>
              </a:endParaRPr>
            </a:p>
          </p:txBody>
        </p:sp>
        <p:sp>
          <p:nvSpPr>
            <p:cNvPr id="123" name="Google Shape;123;p23"/>
            <p:cNvSpPr txBox="1"/>
            <p:nvPr/>
          </p:nvSpPr>
          <p:spPr>
            <a:xfrm>
              <a:off x="7333900" y="3795875"/>
              <a:ext cx="958200" cy="65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Gathers data</a:t>
              </a:r>
              <a:endParaRPr>
                <a:solidFill>
                  <a:srgbClr val="595959"/>
                </a:solidFill>
              </a:endParaRPr>
            </a:p>
          </p:txBody>
        </p:sp>
        <p:sp>
          <p:nvSpPr>
            <p:cNvPr id="124" name="Google Shape;124;p23"/>
            <p:cNvSpPr txBox="1"/>
            <p:nvPr/>
          </p:nvSpPr>
          <p:spPr>
            <a:xfrm>
              <a:off x="4514225" y="1349350"/>
              <a:ext cx="9582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  Learns</a:t>
              </a:r>
              <a:endParaRPr>
                <a:solidFill>
                  <a:srgbClr val="595959"/>
                </a:solidFill>
              </a:endParaRPr>
            </a:p>
          </p:txBody>
        </p:sp>
        <p:cxnSp>
          <p:nvCxnSpPr>
            <p:cNvPr id="125" name="Google Shape;125;p23"/>
            <p:cNvCxnSpPr>
              <a:stCxn id="116" idx="0"/>
              <a:endCxn id="117" idx="1"/>
            </p:cNvCxnSpPr>
            <p:nvPr/>
          </p:nvCxnSpPr>
          <p:spPr>
            <a:xfrm rot="-5400000">
              <a:off x="1387400" y="1606900"/>
              <a:ext cx="575700" cy="1124400"/>
            </a:xfrm>
            <a:prstGeom prst="curvedConnector2">
              <a:avLst/>
            </a:prstGeom>
            <a:noFill/>
            <a:ln cap="flat" cmpd="sng" w="9525">
              <a:solidFill>
                <a:srgbClr val="595959"/>
              </a:solidFill>
              <a:prstDash val="solid"/>
              <a:round/>
              <a:headEnd len="med" w="med" type="none"/>
              <a:tailEnd len="med" w="med" type="triangle"/>
            </a:ln>
          </p:spPr>
        </p:cxnSp>
        <p:cxnSp>
          <p:nvCxnSpPr>
            <p:cNvPr id="126" name="Google Shape;126;p23"/>
            <p:cNvCxnSpPr>
              <a:stCxn id="117" idx="3"/>
              <a:endCxn id="119" idx="0"/>
            </p:cNvCxnSpPr>
            <p:nvPr/>
          </p:nvCxnSpPr>
          <p:spPr>
            <a:xfrm>
              <a:off x="3818239" y="1881125"/>
              <a:ext cx="1175100" cy="575700"/>
            </a:xfrm>
            <a:prstGeom prst="curvedConnector2">
              <a:avLst/>
            </a:prstGeom>
            <a:noFill/>
            <a:ln cap="flat" cmpd="sng" w="9525">
              <a:solidFill>
                <a:srgbClr val="595959"/>
              </a:solidFill>
              <a:prstDash val="solid"/>
              <a:round/>
              <a:headEnd len="med" w="med" type="none"/>
              <a:tailEnd len="med" w="med" type="triangle"/>
            </a:ln>
          </p:spPr>
        </p:cxnSp>
        <p:cxnSp>
          <p:nvCxnSpPr>
            <p:cNvPr id="127" name="Google Shape;127;p23"/>
            <p:cNvCxnSpPr>
              <a:stCxn id="119" idx="2"/>
              <a:endCxn id="118" idx="3"/>
            </p:cNvCxnSpPr>
            <p:nvPr/>
          </p:nvCxnSpPr>
          <p:spPr>
            <a:xfrm rot="5400000">
              <a:off x="4076680" y="3109900"/>
              <a:ext cx="658200" cy="1175100"/>
            </a:xfrm>
            <a:prstGeom prst="curvedConnector2">
              <a:avLst/>
            </a:prstGeom>
            <a:noFill/>
            <a:ln cap="flat" cmpd="sng" w="9525">
              <a:solidFill>
                <a:srgbClr val="595959"/>
              </a:solidFill>
              <a:prstDash val="solid"/>
              <a:round/>
              <a:headEnd len="med" w="med" type="none"/>
              <a:tailEnd len="med" w="med" type="triangle"/>
            </a:ln>
          </p:spPr>
        </p:cxnSp>
        <p:cxnSp>
          <p:nvCxnSpPr>
            <p:cNvPr id="128" name="Google Shape;128;p23"/>
            <p:cNvCxnSpPr>
              <a:stCxn id="118" idx="1"/>
              <a:endCxn id="116" idx="2"/>
            </p:cNvCxnSpPr>
            <p:nvPr/>
          </p:nvCxnSpPr>
          <p:spPr>
            <a:xfrm rot="10800000">
              <a:off x="1113139" y="3368400"/>
              <a:ext cx="1124400" cy="658200"/>
            </a:xfrm>
            <a:prstGeom prst="curvedConnector2">
              <a:avLst/>
            </a:prstGeom>
            <a:noFill/>
            <a:ln cap="flat" cmpd="sng" w="9525">
              <a:solidFill>
                <a:srgbClr val="595959"/>
              </a:solidFill>
              <a:prstDash val="solid"/>
              <a:round/>
              <a:headEnd len="med" w="med" type="none"/>
              <a:tailEnd len="med" w="med" type="triangle"/>
            </a:ln>
          </p:spPr>
        </p:cxnSp>
        <p:cxnSp>
          <p:nvCxnSpPr>
            <p:cNvPr id="129" name="Google Shape;129;p23"/>
            <p:cNvCxnSpPr>
              <a:stCxn id="119" idx="3"/>
              <a:endCxn id="120" idx="3"/>
            </p:cNvCxnSpPr>
            <p:nvPr/>
          </p:nvCxnSpPr>
          <p:spPr>
            <a:xfrm flipH="1" rot="10800000">
              <a:off x="5783680" y="2571850"/>
              <a:ext cx="1144500" cy="340800"/>
            </a:xfrm>
            <a:prstGeom prst="curvedConnector2">
              <a:avLst/>
            </a:prstGeom>
            <a:noFill/>
            <a:ln cap="flat" cmpd="sng" w="9525">
              <a:solidFill>
                <a:srgbClr val="595959"/>
              </a:solidFill>
              <a:prstDash val="solid"/>
              <a:round/>
              <a:headEnd len="med" w="med" type="triangle"/>
              <a:tailEnd len="med" w="med" type="triangle"/>
            </a:ln>
          </p:spPr>
        </p:cxnSp>
        <p:cxnSp>
          <p:nvCxnSpPr>
            <p:cNvPr id="130" name="Google Shape;130;p23"/>
            <p:cNvCxnSpPr>
              <a:stCxn id="119" idx="3"/>
              <a:endCxn id="121" idx="1"/>
            </p:cNvCxnSpPr>
            <p:nvPr/>
          </p:nvCxnSpPr>
          <p:spPr>
            <a:xfrm>
              <a:off x="5783680" y="2912650"/>
              <a:ext cx="1144500" cy="777600"/>
            </a:xfrm>
            <a:prstGeom prst="curvedConnector2">
              <a:avLst/>
            </a:prstGeom>
            <a:noFill/>
            <a:ln cap="flat" cmpd="sng" w="9525">
              <a:solidFill>
                <a:srgbClr val="595959"/>
              </a:solidFill>
              <a:prstDash val="solid"/>
              <a:round/>
              <a:headEnd len="med" w="med" type="triangle"/>
              <a:tailEnd len="med" w="med" type="triangle"/>
            </a:ln>
          </p:spPr>
        </p:cxnSp>
        <p:pic>
          <p:nvPicPr>
            <p:cNvPr id="131" name="Google Shape;131;p23"/>
            <p:cNvPicPr preferRelativeResize="0"/>
            <p:nvPr/>
          </p:nvPicPr>
          <p:blipFill>
            <a:blip r:embed="rId3">
              <a:alphaModFix/>
            </a:blip>
            <a:stretch>
              <a:fillRect/>
            </a:stretch>
          </p:blipFill>
          <p:spPr>
            <a:xfrm>
              <a:off x="2296851" y="3872700"/>
              <a:ext cx="429299" cy="356400"/>
            </a:xfrm>
            <a:prstGeom prst="rect">
              <a:avLst/>
            </a:prstGeom>
            <a:noFill/>
            <a:ln>
              <a:noFill/>
            </a:ln>
          </p:spPr>
        </p:pic>
        <p:cxnSp>
          <p:nvCxnSpPr>
            <p:cNvPr id="132" name="Google Shape;132;p23"/>
            <p:cNvCxnSpPr>
              <a:stCxn id="119" idx="0"/>
              <a:endCxn id="124" idx="2"/>
            </p:cNvCxnSpPr>
            <p:nvPr/>
          </p:nvCxnSpPr>
          <p:spPr>
            <a:xfrm rot="10800000">
              <a:off x="4993330" y="1715350"/>
              <a:ext cx="0" cy="741600"/>
            </a:xfrm>
            <a:prstGeom prst="straightConnector1">
              <a:avLst/>
            </a:prstGeom>
            <a:noFill/>
            <a:ln cap="flat" cmpd="sng" w="9525">
              <a:solidFill>
                <a:srgbClr val="595959"/>
              </a:solidFill>
              <a:prstDash val="solid"/>
              <a:round/>
              <a:headEnd len="med" w="med" type="triangle"/>
              <a:tailEnd len="med" w="med" type="triangle"/>
            </a:ln>
          </p:spPr>
        </p:cxnSp>
        <p:pic>
          <p:nvPicPr>
            <p:cNvPr id="133" name="Google Shape;133;p23"/>
            <p:cNvPicPr preferRelativeResize="0"/>
            <p:nvPr/>
          </p:nvPicPr>
          <p:blipFill>
            <a:blip r:embed="rId4">
              <a:alphaModFix/>
            </a:blip>
            <a:stretch>
              <a:fillRect/>
            </a:stretch>
          </p:blipFill>
          <p:spPr>
            <a:xfrm>
              <a:off x="2440572" y="1702930"/>
              <a:ext cx="377778" cy="356395"/>
            </a:xfrm>
            <a:prstGeom prst="rect">
              <a:avLst/>
            </a:prstGeom>
            <a:noFill/>
            <a:ln>
              <a:noFill/>
            </a:ln>
          </p:spPr>
        </p:pic>
        <p:pic>
          <p:nvPicPr>
            <p:cNvPr id="134" name="Google Shape;134;p23"/>
            <p:cNvPicPr preferRelativeResize="0"/>
            <p:nvPr/>
          </p:nvPicPr>
          <p:blipFill>
            <a:blip r:embed="rId5">
              <a:alphaModFix/>
            </a:blip>
            <a:stretch>
              <a:fillRect/>
            </a:stretch>
          </p:blipFill>
          <p:spPr>
            <a:xfrm>
              <a:off x="4319275" y="2734388"/>
              <a:ext cx="330943" cy="356400"/>
            </a:xfrm>
            <a:prstGeom prst="rect">
              <a:avLst/>
            </a:prstGeom>
            <a:noFill/>
            <a:ln>
              <a:noFill/>
            </a:ln>
          </p:spPr>
        </p:pic>
        <p:pic>
          <p:nvPicPr>
            <p:cNvPr id="135" name="Google Shape;135;p23"/>
            <p:cNvPicPr preferRelativeResize="0"/>
            <p:nvPr/>
          </p:nvPicPr>
          <p:blipFill>
            <a:blip r:embed="rId6">
              <a:alphaModFix/>
            </a:blip>
            <a:stretch>
              <a:fillRect/>
            </a:stretch>
          </p:blipFill>
          <p:spPr>
            <a:xfrm>
              <a:off x="6676975" y="2100550"/>
              <a:ext cx="502200" cy="356400"/>
            </a:xfrm>
            <a:prstGeom prst="rect">
              <a:avLst/>
            </a:prstGeom>
            <a:noFill/>
            <a:ln>
              <a:noFill/>
            </a:ln>
          </p:spPr>
        </p:pic>
        <p:pic>
          <p:nvPicPr>
            <p:cNvPr id="136" name="Google Shape;136;p23"/>
            <p:cNvPicPr preferRelativeResize="0"/>
            <p:nvPr/>
          </p:nvPicPr>
          <p:blipFill>
            <a:blip r:embed="rId7">
              <a:alphaModFix/>
            </a:blip>
            <a:stretch>
              <a:fillRect/>
            </a:stretch>
          </p:blipFill>
          <p:spPr>
            <a:xfrm>
              <a:off x="6753588" y="3940225"/>
              <a:ext cx="348975" cy="356400"/>
            </a:xfrm>
            <a:prstGeom prst="rect">
              <a:avLst/>
            </a:prstGeom>
            <a:noFill/>
            <a:ln>
              <a:noFill/>
            </a:ln>
          </p:spPr>
        </p:pic>
        <p:pic>
          <p:nvPicPr>
            <p:cNvPr id="137" name="Google Shape;137;p23"/>
            <p:cNvPicPr preferRelativeResize="0"/>
            <p:nvPr/>
          </p:nvPicPr>
          <p:blipFill>
            <a:blip r:embed="rId8">
              <a:alphaModFix/>
            </a:blip>
            <a:stretch>
              <a:fillRect/>
            </a:stretch>
          </p:blipFill>
          <p:spPr>
            <a:xfrm>
              <a:off x="4739738" y="1069025"/>
              <a:ext cx="507185" cy="356400"/>
            </a:xfrm>
            <a:prstGeom prst="rect">
              <a:avLst/>
            </a:prstGeom>
            <a:noFill/>
            <a:ln>
              <a:noFill/>
            </a:ln>
          </p:spPr>
        </p:pic>
        <p:pic>
          <p:nvPicPr>
            <p:cNvPr id="138" name="Google Shape;138;p23"/>
            <p:cNvPicPr preferRelativeResize="0"/>
            <p:nvPr/>
          </p:nvPicPr>
          <p:blipFill>
            <a:blip r:embed="rId9">
              <a:alphaModFix/>
            </a:blip>
            <a:stretch>
              <a:fillRect/>
            </a:stretch>
          </p:blipFill>
          <p:spPr>
            <a:xfrm>
              <a:off x="443190" y="2590125"/>
              <a:ext cx="768235" cy="5757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263350"/>
            <a:ext cx="8520600" cy="111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is Voice Bos development different from other systems?</a:t>
            </a:r>
            <a:endParaRPr/>
          </a:p>
        </p:txBody>
      </p:sp>
      <p:sp>
        <p:nvSpPr>
          <p:cNvPr id="144" name="Google Shape;144;p24"/>
          <p:cNvSpPr txBox="1"/>
          <p:nvPr>
            <p:ph idx="1" type="body"/>
          </p:nvPr>
        </p:nvSpPr>
        <p:spPr>
          <a:xfrm>
            <a:off x="311700" y="1535375"/>
            <a:ext cx="8520600" cy="3033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Not too many differences</a:t>
            </a:r>
            <a:endParaRPr/>
          </a:p>
          <a:p>
            <a:pPr indent="-342900" lvl="0" marL="457200" rtl="0" algn="l">
              <a:spcBef>
                <a:spcPts val="0"/>
              </a:spcBef>
              <a:spcAft>
                <a:spcPts val="0"/>
              </a:spcAft>
              <a:buSzPts val="1800"/>
              <a:buChar char="●"/>
            </a:pPr>
            <a:r>
              <a:rPr lang="en"/>
              <a:t>From our perspective - kind of like microservices architecture</a:t>
            </a:r>
            <a:endParaRPr/>
          </a:p>
          <a:p>
            <a:pPr indent="-342900" lvl="0" marL="457200" rtl="0" algn="l">
              <a:spcBef>
                <a:spcPts val="0"/>
              </a:spcBef>
              <a:spcAft>
                <a:spcPts val="0"/>
              </a:spcAft>
              <a:buSzPts val="1800"/>
              <a:buChar char="●"/>
            </a:pPr>
            <a:r>
              <a:rPr lang="en"/>
              <a:t>A lot of dependencies - especially external (telecom operators, AI mechanisms)</a:t>
            </a:r>
            <a:endParaRPr/>
          </a:p>
          <a:p>
            <a:pPr indent="-342900" lvl="0" marL="457200" rtl="0" algn="l">
              <a:spcBef>
                <a:spcPts val="0"/>
              </a:spcBef>
              <a:spcAft>
                <a:spcPts val="0"/>
              </a:spcAft>
              <a:buSzPts val="1800"/>
              <a:buChar char="●"/>
            </a:pPr>
            <a:r>
              <a:rPr lang="en"/>
              <a:t>Fallbacks, backups</a:t>
            </a:r>
            <a:endParaRPr/>
          </a:p>
          <a:p>
            <a:pPr indent="-342900" lvl="0" marL="457200" rtl="0" algn="l">
              <a:spcBef>
                <a:spcPts val="0"/>
              </a:spcBef>
              <a:spcAft>
                <a:spcPts val="0"/>
              </a:spcAft>
              <a:buSzPts val="1800"/>
              <a:buChar char="●"/>
            </a:pPr>
            <a:r>
              <a:rPr lang="en"/>
              <a:t>Cloud</a:t>
            </a:r>
            <a:endParaRPr/>
          </a:p>
          <a:p>
            <a:pPr indent="-342900" lvl="0" marL="457200" rtl="0" algn="l">
              <a:spcBef>
                <a:spcPts val="0"/>
              </a:spcBef>
              <a:spcAft>
                <a:spcPts val="0"/>
              </a:spcAft>
              <a:buSzPts val="1800"/>
              <a:buChar char="●"/>
            </a:pPr>
            <a:r>
              <a:rPr lang="en"/>
              <a:t>Biggest difference - usage and extending, when it comes to AI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11700" y="263350"/>
            <a:ext cx="8520600" cy="116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What’s the hardest thing when it comes to building conversation engine?</a:t>
            </a:r>
            <a:endParaRPr/>
          </a:p>
        </p:txBody>
      </p:sp>
      <p:sp>
        <p:nvSpPr>
          <p:cNvPr id="150" name="Google Shape;150;p25"/>
          <p:cNvSpPr txBox="1"/>
          <p:nvPr>
            <p:ph idx="1" type="body"/>
          </p:nvPr>
        </p:nvSpPr>
        <p:spPr>
          <a:xfrm>
            <a:off x="311700" y="1642850"/>
            <a:ext cx="8520600" cy="2925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Managing conversation state and handling proper way of conversations</a:t>
            </a:r>
            <a:endParaRPr/>
          </a:p>
          <a:p>
            <a:pPr indent="-342900" lvl="0" marL="457200" rtl="0" algn="l">
              <a:spcBef>
                <a:spcPts val="0"/>
              </a:spcBef>
              <a:spcAft>
                <a:spcPts val="0"/>
              </a:spcAft>
              <a:buSzPts val="1800"/>
              <a:buChar char="●"/>
            </a:pPr>
            <a:r>
              <a:rPr lang="en"/>
              <a:t>Dozens of variables, hundreds of states</a:t>
            </a:r>
            <a:endParaRPr/>
          </a:p>
          <a:p>
            <a:pPr indent="-342900" lvl="0" marL="457200" rtl="0" algn="l">
              <a:spcBef>
                <a:spcPts val="0"/>
              </a:spcBef>
              <a:spcAft>
                <a:spcPts val="0"/>
              </a:spcAft>
              <a:buSzPts val="1800"/>
              <a:buChar char="●"/>
            </a:pPr>
            <a:r>
              <a:rPr lang="en"/>
              <a:t>A lot of intents to handle</a:t>
            </a:r>
            <a:endParaRPr/>
          </a:p>
          <a:p>
            <a:pPr indent="-342900" lvl="0" marL="457200" rtl="0" algn="l">
              <a:spcBef>
                <a:spcPts val="0"/>
              </a:spcBef>
              <a:spcAft>
                <a:spcPts val="0"/>
              </a:spcAft>
              <a:buSzPts val="1800"/>
              <a:buChar char="●"/>
            </a:pPr>
            <a:r>
              <a:rPr lang="en"/>
              <a:t>Asking another question during handling of different intent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263350"/>
            <a:ext cx="8520600" cy="86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Are tests for AI solutions necessary?</a:t>
            </a:r>
            <a:endParaRPr/>
          </a:p>
        </p:txBody>
      </p:sp>
      <p:sp>
        <p:nvSpPr>
          <p:cNvPr id="156" name="Google Shape;156;p26"/>
          <p:cNvSpPr txBox="1"/>
          <p:nvPr>
            <p:ph idx="1" type="body"/>
          </p:nvPr>
        </p:nvSpPr>
        <p:spPr>
          <a:xfrm>
            <a:off x="311700" y="1214100"/>
            <a:ext cx="8520600" cy="1664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Myth - it’s hard to test bots, it can easily get out of control</a:t>
            </a:r>
            <a:endParaRPr/>
          </a:p>
          <a:p>
            <a:pPr indent="-342900" lvl="0" marL="457200" rtl="0" algn="l">
              <a:spcBef>
                <a:spcPts val="0"/>
              </a:spcBef>
              <a:spcAft>
                <a:spcPts val="0"/>
              </a:spcAft>
              <a:buSzPts val="1800"/>
              <a:buChar char="●"/>
            </a:pPr>
            <a:r>
              <a:rPr lang="en"/>
              <a:t>Testing is key aspect of building bots</a:t>
            </a:r>
            <a:endParaRPr/>
          </a:p>
          <a:p>
            <a:pPr indent="-342900" lvl="0" marL="457200" rtl="0" algn="l">
              <a:spcBef>
                <a:spcPts val="0"/>
              </a:spcBef>
              <a:spcAft>
                <a:spcPts val="0"/>
              </a:spcAft>
              <a:buSzPts val="1800"/>
              <a:buChar char="●"/>
            </a:pPr>
            <a:r>
              <a:rPr lang="en"/>
              <a:t>Testing of scenarios</a:t>
            </a:r>
            <a:endParaRPr/>
          </a:p>
          <a:p>
            <a:pPr indent="-342900" lvl="0" marL="457200" rtl="0" algn="l">
              <a:spcBef>
                <a:spcPts val="0"/>
              </a:spcBef>
              <a:spcAft>
                <a:spcPts val="0"/>
              </a:spcAft>
              <a:buSzPts val="1800"/>
              <a:buChar char="●"/>
            </a:pPr>
            <a:r>
              <a:rPr lang="en"/>
              <a:t>Regression tests after learning of bot</a:t>
            </a:r>
            <a:endParaRPr/>
          </a:p>
          <a:p>
            <a:pPr indent="-342900" lvl="0" marL="457200" rtl="0" algn="l">
              <a:spcBef>
                <a:spcPts val="0"/>
              </a:spcBef>
              <a:spcAft>
                <a:spcPts val="0"/>
              </a:spcAft>
              <a:buSzPts val="1800"/>
              <a:buChar char="●"/>
            </a:pPr>
            <a:r>
              <a:rPr lang="en"/>
              <a:t>CucumberJS (1200 scenarios, around 20000 steps)</a:t>
            </a:r>
            <a:endParaRPr/>
          </a:p>
        </p:txBody>
      </p:sp>
      <p:pic>
        <p:nvPicPr>
          <p:cNvPr id="157" name="Google Shape;157;p26"/>
          <p:cNvPicPr preferRelativeResize="0"/>
          <p:nvPr/>
        </p:nvPicPr>
        <p:blipFill>
          <a:blip r:embed="rId3">
            <a:alphaModFix/>
          </a:blip>
          <a:stretch>
            <a:fillRect/>
          </a:stretch>
        </p:blipFill>
        <p:spPr>
          <a:xfrm>
            <a:off x="871763" y="2878875"/>
            <a:ext cx="7400476" cy="201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Effect filter="fade" transition="in">
                                      <p:cBhvr>
                                        <p:cTn dur="1000"/>
                                        <p:tgtEl>
                                          <p:spTgt spid="1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1" st="1"/>
                                            </p:txEl>
                                          </p:spTgt>
                                        </p:tgtEl>
                                        <p:attrNameLst>
                                          <p:attrName>style.visibility</p:attrName>
                                        </p:attrNameLst>
                                      </p:cBhvr>
                                      <p:to>
                                        <p:strVal val="visible"/>
                                      </p:to>
                                    </p:set>
                                    <p:animEffect filter="fade" transition="in">
                                      <p:cBhvr>
                                        <p:cTn dur="1000"/>
                                        <p:tgtEl>
                                          <p:spTgt spid="1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2" st="2"/>
                                            </p:txEl>
                                          </p:spTgt>
                                        </p:tgtEl>
                                        <p:attrNameLst>
                                          <p:attrName>style.visibility</p:attrName>
                                        </p:attrNameLst>
                                      </p:cBhvr>
                                      <p:to>
                                        <p:strVal val="visible"/>
                                      </p:to>
                                    </p:set>
                                    <p:animEffect filter="fade" transition="in">
                                      <p:cBhvr>
                                        <p:cTn dur="1000"/>
                                        <p:tgtEl>
                                          <p:spTgt spid="1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3" st="3"/>
                                            </p:txEl>
                                          </p:spTgt>
                                        </p:tgtEl>
                                        <p:attrNameLst>
                                          <p:attrName>style.visibility</p:attrName>
                                        </p:attrNameLst>
                                      </p:cBhvr>
                                      <p:to>
                                        <p:strVal val="visible"/>
                                      </p:to>
                                    </p:set>
                                    <p:animEffect filter="fade" transition="in">
                                      <p:cBhvr>
                                        <p:cTn dur="1000"/>
                                        <p:tgtEl>
                                          <p:spTgt spid="1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4" st="4"/>
                                            </p:txEl>
                                          </p:spTgt>
                                        </p:tgtEl>
                                        <p:attrNameLst>
                                          <p:attrName>style.visibility</p:attrName>
                                        </p:attrNameLst>
                                      </p:cBhvr>
                                      <p:to>
                                        <p:strVal val="visible"/>
                                      </p:to>
                                    </p:set>
                                    <p:animEffect filter="fade" transition="in">
                                      <p:cBhvr>
                                        <p:cTn dur="1000"/>
                                        <p:tgtEl>
                                          <p:spTgt spid="15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11700" y="263350"/>
            <a:ext cx="8520600" cy="429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How to optimize bots?</a:t>
            </a:r>
            <a:endParaRPr sz="4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311700" y="263350"/>
            <a:ext cx="8520600" cy="75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Flow charts</a:t>
            </a:r>
            <a:endParaRPr/>
          </a:p>
        </p:txBody>
      </p:sp>
      <p:pic>
        <p:nvPicPr>
          <p:cNvPr id="168" name="Google Shape;168;p28"/>
          <p:cNvPicPr preferRelativeResize="0"/>
          <p:nvPr/>
        </p:nvPicPr>
        <p:blipFill rotWithShape="1">
          <a:blip r:embed="rId3">
            <a:alphaModFix/>
          </a:blip>
          <a:srcRect b="0" l="13755" r="0" t="0"/>
          <a:stretch/>
        </p:blipFill>
        <p:spPr>
          <a:xfrm>
            <a:off x="408475" y="810725"/>
            <a:ext cx="8423826" cy="38919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11700" y="263350"/>
            <a:ext cx="8520600" cy="75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A/B testing</a:t>
            </a:r>
            <a:endParaRPr/>
          </a:p>
        </p:txBody>
      </p:sp>
      <p:sp>
        <p:nvSpPr>
          <p:cNvPr id="174" name="Google Shape;174;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Checking people reaction to different: welcomes, texts, voices, etc..</a:t>
            </a:r>
            <a:endParaRPr/>
          </a:p>
          <a:p>
            <a:pPr indent="-342900" lvl="0" marL="457200" rtl="0" algn="l">
              <a:spcBef>
                <a:spcPts val="0"/>
              </a:spcBef>
              <a:spcAft>
                <a:spcPts val="0"/>
              </a:spcAft>
              <a:buSzPts val="1800"/>
              <a:buChar char="●"/>
            </a:pPr>
            <a:r>
              <a:rPr lang="en"/>
              <a:t>Results sometimes very surprising - </a:t>
            </a:r>
            <a:r>
              <a:rPr lang="en"/>
              <a:t>conversion might depend on single aspect</a:t>
            </a:r>
            <a:endParaRPr/>
          </a:p>
          <a:p>
            <a:pPr indent="-342900" lvl="0" marL="457200" rtl="0" algn="l">
              <a:spcBef>
                <a:spcPts val="0"/>
              </a:spcBef>
              <a:spcAft>
                <a:spcPts val="0"/>
              </a:spcAft>
              <a:buSzPts val="1800"/>
              <a:buChar char="●"/>
            </a:pPr>
            <a:r>
              <a:rPr lang="en"/>
              <a:t>It’s possible to decrease costs without any loss on conversion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311700" y="263350"/>
            <a:ext cx="8520600" cy="122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Does it matter what voice is used (male/female)? Does different voices matter?</a:t>
            </a:r>
            <a:endParaRPr/>
          </a:p>
        </p:txBody>
      </p:sp>
      <p:sp>
        <p:nvSpPr>
          <p:cNvPr id="180" name="Google Shape;180;p30"/>
          <p:cNvSpPr txBox="1"/>
          <p:nvPr>
            <p:ph idx="1" type="body"/>
          </p:nvPr>
        </p:nvSpPr>
        <p:spPr>
          <a:xfrm>
            <a:off x="311700" y="1581425"/>
            <a:ext cx="8520600" cy="2987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Not a big difference for male/female voices</a:t>
            </a:r>
            <a:endParaRPr/>
          </a:p>
          <a:p>
            <a:pPr indent="-342900" lvl="0" marL="457200" rtl="0" algn="l">
              <a:spcBef>
                <a:spcPts val="0"/>
              </a:spcBef>
              <a:spcAft>
                <a:spcPts val="0"/>
              </a:spcAft>
              <a:buSzPts val="1800"/>
              <a:buChar char="●"/>
            </a:pPr>
            <a:r>
              <a:rPr lang="en"/>
              <a:t>Lector more effective in case of outgoing calls - it’s easier to “fool” customer</a:t>
            </a:r>
            <a:endParaRPr/>
          </a:p>
          <a:p>
            <a:pPr indent="-342900" lvl="0" marL="457200" rtl="0" algn="l">
              <a:spcBef>
                <a:spcPts val="0"/>
              </a:spcBef>
              <a:spcAft>
                <a:spcPts val="0"/>
              </a:spcAft>
              <a:buSzPts val="1800"/>
              <a:buChar char="●"/>
            </a:pPr>
            <a:r>
              <a:rPr lang="en"/>
              <a:t>Synthesis - constant, predictable quality, more flexible, dynamic</a:t>
            </a:r>
            <a:endParaRPr/>
          </a:p>
          <a:p>
            <a:pPr indent="-342900" lvl="0" marL="457200" rtl="0" algn="l">
              <a:spcBef>
                <a:spcPts val="0"/>
              </a:spcBef>
              <a:spcAft>
                <a:spcPts val="0"/>
              </a:spcAft>
              <a:buSzPts val="1800"/>
              <a:buChar char="●"/>
            </a:pPr>
            <a:r>
              <a:rPr lang="en"/>
              <a:t>Incorrect lector can easily discourage from conversation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311700" y="263350"/>
            <a:ext cx="8520600" cy="434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Can Bot handle multiple calls simultaneously?</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311700" y="263350"/>
            <a:ext cx="8520600" cy="75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many AI is in those Bots?</a:t>
            </a:r>
            <a:endParaRPr/>
          </a:p>
        </p:txBody>
      </p:sp>
      <p:sp>
        <p:nvSpPr>
          <p:cNvPr id="191" name="Google Shape;191;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Intent and entities recognition</a:t>
            </a:r>
            <a:endParaRPr/>
          </a:p>
          <a:p>
            <a:pPr indent="-342900" lvl="0" marL="457200" rtl="0" algn="l">
              <a:spcBef>
                <a:spcPts val="0"/>
              </a:spcBef>
              <a:spcAft>
                <a:spcPts val="0"/>
              </a:spcAft>
              <a:buSzPts val="1800"/>
              <a:buChar char="●"/>
            </a:pPr>
            <a:r>
              <a:rPr lang="en"/>
              <a:t>Detecting voice mail</a:t>
            </a:r>
            <a:endParaRPr/>
          </a:p>
          <a:p>
            <a:pPr indent="-342900" lvl="0" marL="457200" rtl="0" algn="l">
              <a:spcBef>
                <a:spcPts val="0"/>
              </a:spcBef>
              <a:spcAft>
                <a:spcPts val="0"/>
              </a:spcAft>
              <a:buSzPts val="1800"/>
              <a:buChar char="●"/>
            </a:pPr>
            <a:r>
              <a:rPr lang="en"/>
              <a:t>Biometrics</a:t>
            </a:r>
            <a:endParaRPr/>
          </a:p>
          <a:p>
            <a:pPr indent="-342900" lvl="0" marL="457200" rtl="0" algn="l">
              <a:spcBef>
                <a:spcPts val="0"/>
              </a:spcBef>
              <a:spcAft>
                <a:spcPts val="0"/>
              </a:spcAft>
              <a:buSzPts val="1800"/>
              <a:buChar char="●"/>
            </a:pPr>
            <a:r>
              <a:rPr lang="en"/>
              <a:t>Gender detection</a:t>
            </a:r>
            <a:endParaRPr/>
          </a:p>
          <a:p>
            <a:pPr indent="-342900" lvl="0" marL="457200" rtl="0" algn="l">
              <a:spcBef>
                <a:spcPts val="0"/>
              </a:spcBef>
              <a:spcAft>
                <a:spcPts val="0"/>
              </a:spcAft>
              <a:buSzPts val="1800"/>
              <a:buChar char="●"/>
            </a:pPr>
            <a:r>
              <a:rPr lang="en"/>
              <a:t>Speech to text</a:t>
            </a:r>
            <a:endParaRPr/>
          </a:p>
          <a:p>
            <a:pPr indent="-342900" lvl="0" marL="457200" rtl="0" algn="l">
              <a:spcBef>
                <a:spcPts val="0"/>
              </a:spcBef>
              <a:spcAft>
                <a:spcPts val="0"/>
              </a:spcAft>
              <a:buSzPts val="1800"/>
              <a:buChar char="●"/>
            </a:pPr>
            <a:r>
              <a:rPr lang="en"/>
              <a:t>Text to speech</a:t>
            </a:r>
            <a:endParaRPr/>
          </a:p>
          <a:p>
            <a:pPr indent="-342900" lvl="0" marL="457200" rtl="0" algn="l">
              <a:spcBef>
                <a:spcPts val="0"/>
              </a:spcBef>
              <a:spcAft>
                <a:spcPts val="0"/>
              </a:spcAft>
              <a:buSzPts val="1800"/>
              <a:buChar char="●"/>
            </a:pPr>
            <a:r>
              <a:rPr lang="en"/>
              <a:t>Bot monitoring</a:t>
            </a:r>
            <a:endParaRPr/>
          </a:p>
          <a:p>
            <a:pPr indent="-342900" lvl="0" marL="457200" rtl="0" algn="l">
              <a:spcBef>
                <a:spcPts val="0"/>
              </a:spcBef>
              <a:spcAft>
                <a:spcPts val="0"/>
              </a:spcAft>
              <a:buSzPts val="1800"/>
              <a:buChar char="●"/>
            </a:pPr>
            <a:r>
              <a:rPr lang="en"/>
              <a:t>Questions and answers analysis</a:t>
            </a:r>
            <a:endParaRPr/>
          </a:p>
          <a:p>
            <a:pPr indent="-342900" lvl="0" marL="457200" rtl="0" algn="l">
              <a:spcBef>
                <a:spcPts val="0"/>
              </a:spcBef>
              <a:spcAft>
                <a:spcPts val="0"/>
              </a:spcAft>
              <a:buSzPts val="1800"/>
              <a:buChar char="●"/>
            </a:pPr>
            <a:r>
              <a:rPr lang="en"/>
              <a:t>Handling transitions between questions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263350"/>
            <a:ext cx="85206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I start… a few questions</a:t>
            </a:r>
            <a:endParaRPr/>
          </a:p>
        </p:txBody>
      </p:sp>
      <p:sp>
        <p:nvSpPr>
          <p:cNvPr id="67" name="Google Shape;67;p15"/>
          <p:cNvSpPr txBox="1"/>
          <p:nvPr/>
        </p:nvSpPr>
        <p:spPr>
          <a:xfrm>
            <a:off x="311700" y="1109250"/>
            <a:ext cx="7756800" cy="32817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2"/>
              </a:buClr>
              <a:buSzPts val="2400"/>
              <a:buFont typeface="Muli"/>
              <a:buChar char="●"/>
            </a:pPr>
            <a:r>
              <a:rPr lang="en" sz="2400">
                <a:solidFill>
                  <a:schemeClr val="dk2"/>
                </a:solidFill>
                <a:latin typeface="Muli"/>
                <a:ea typeface="Muli"/>
                <a:cs typeface="Muli"/>
                <a:sym typeface="Muli"/>
              </a:rPr>
              <a:t>Who spoke with a bot via phone?</a:t>
            </a:r>
            <a:endParaRPr sz="2400">
              <a:solidFill>
                <a:schemeClr val="dk2"/>
              </a:solidFill>
              <a:latin typeface="Muli"/>
              <a:ea typeface="Muli"/>
              <a:cs typeface="Muli"/>
              <a:sym typeface="Muli"/>
            </a:endParaRPr>
          </a:p>
          <a:p>
            <a:pPr indent="-381000" lvl="0" marL="457200" rtl="0" algn="l">
              <a:lnSpc>
                <a:spcPct val="115000"/>
              </a:lnSpc>
              <a:spcBef>
                <a:spcPts val="0"/>
              </a:spcBef>
              <a:spcAft>
                <a:spcPts val="0"/>
              </a:spcAft>
              <a:buClr>
                <a:schemeClr val="dk2"/>
              </a:buClr>
              <a:buSzPts val="2400"/>
              <a:buFont typeface="Muli"/>
              <a:buChar char="●"/>
            </a:pPr>
            <a:r>
              <a:rPr lang="en" sz="2400">
                <a:solidFill>
                  <a:schemeClr val="dk2"/>
                </a:solidFill>
                <a:latin typeface="Muli"/>
                <a:ea typeface="Muli"/>
                <a:cs typeface="Muli"/>
                <a:sym typeface="Muli"/>
              </a:rPr>
              <a:t>Who is not sure if spoke with a bot via phone</a:t>
            </a:r>
            <a:r>
              <a:rPr lang="en" sz="2400">
                <a:solidFill>
                  <a:schemeClr val="dk2"/>
                </a:solidFill>
                <a:latin typeface="Muli"/>
                <a:ea typeface="Muli"/>
                <a:cs typeface="Muli"/>
                <a:sym typeface="Muli"/>
              </a:rPr>
              <a:t>?</a:t>
            </a:r>
            <a:endParaRPr sz="2400">
              <a:solidFill>
                <a:schemeClr val="dk2"/>
              </a:solidFill>
              <a:latin typeface="Muli"/>
              <a:ea typeface="Muli"/>
              <a:cs typeface="Muli"/>
              <a:sym typeface="Muli"/>
            </a:endParaRPr>
          </a:p>
          <a:p>
            <a:pPr indent="-381000" lvl="0" marL="457200" rtl="0" algn="l">
              <a:lnSpc>
                <a:spcPct val="115000"/>
              </a:lnSpc>
              <a:spcBef>
                <a:spcPts val="0"/>
              </a:spcBef>
              <a:spcAft>
                <a:spcPts val="0"/>
              </a:spcAft>
              <a:buClr>
                <a:schemeClr val="dk2"/>
              </a:buClr>
              <a:buSzPts val="2400"/>
              <a:buFont typeface="Muli"/>
              <a:buChar char="●"/>
            </a:pPr>
            <a:r>
              <a:rPr lang="en" sz="2400">
                <a:solidFill>
                  <a:schemeClr val="dk2"/>
                </a:solidFill>
                <a:latin typeface="Muli"/>
                <a:ea typeface="Muli"/>
                <a:cs typeface="Muli"/>
                <a:sym typeface="Muli"/>
              </a:rPr>
              <a:t>Does anyone implemented a bot - voice or text?</a:t>
            </a:r>
            <a:endParaRPr sz="2400">
              <a:solidFill>
                <a:schemeClr val="dk2"/>
              </a:solidFill>
              <a:latin typeface="Muli"/>
              <a:ea typeface="Muli"/>
              <a:cs typeface="Muli"/>
              <a:sym typeface="Mul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xEl>
                                              <p:pRg end="0" st="0"/>
                                            </p:txEl>
                                          </p:spTgt>
                                        </p:tgtEl>
                                        <p:attrNameLst>
                                          <p:attrName>style.visibility</p:attrName>
                                        </p:attrNameLst>
                                      </p:cBhvr>
                                      <p:to>
                                        <p:strVal val="visible"/>
                                      </p:to>
                                    </p:set>
                                    <p:animEffect filter="fade" transition="in">
                                      <p:cBhvr>
                                        <p:cTn dur="1000"/>
                                        <p:tgtEl>
                                          <p:spTgt spid="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xEl>
                                              <p:pRg end="1" st="1"/>
                                            </p:txEl>
                                          </p:spTgt>
                                        </p:tgtEl>
                                        <p:attrNameLst>
                                          <p:attrName>style.visibility</p:attrName>
                                        </p:attrNameLst>
                                      </p:cBhvr>
                                      <p:to>
                                        <p:strVal val="visible"/>
                                      </p:to>
                                    </p:set>
                                    <p:animEffect filter="fade" transition="in">
                                      <p:cBhvr>
                                        <p:cTn dur="1000"/>
                                        <p:tgtEl>
                                          <p:spTgt spid="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xEl>
                                              <p:pRg end="2" st="2"/>
                                            </p:txEl>
                                          </p:spTgt>
                                        </p:tgtEl>
                                        <p:attrNameLst>
                                          <p:attrName>style.visibility</p:attrName>
                                        </p:attrNameLst>
                                      </p:cBhvr>
                                      <p:to>
                                        <p:strVal val="visible"/>
                                      </p:to>
                                    </p:set>
                                    <p:animEffect filter="fade" transition="in">
                                      <p:cBhvr>
                                        <p:cTn dur="1000"/>
                                        <p:tgtEl>
                                          <p:spTgt spid="6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3"/>
          <p:cNvSpPr txBox="1"/>
          <p:nvPr>
            <p:ph type="title"/>
          </p:nvPr>
        </p:nvSpPr>
        <p:spPr>
          <a:xfrm>
            <a:off x="311700" y="263350"/>
            <a:ext cx="8520600" cy="112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Can Bots be created only by programmers? Can non-technical people do it as well?</a:t>
            </a:r>
            <a:endParaRPr/>
          </a:p>
        </p:txBody>
      </p:sp>
      <p:sp>
        <p:nvSpPr>
          <p:cNvPr id="197" name="Google Shape;197;p33"/>
          <p:cNvSpPr txBox="1"/>
          <p:nvPr>
            <p:ph idx="1" type="body"/>
          </p:nvPr>
        </p:nvSpPr>
        <p:spPr>
          <a:xfrm>
            <a:off x="311700" y="1515500"/>
            <a:ext cx="8520600" cy="3053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Engagement non-technical people in creating scenarios, testing</a:t>
            </a:r>
            <a:endParaRPr/>
          </a:p>
          <a:p>
            <a:pPr indent="-342900" lvl="0" marL="457200" rtl="0" algn="l">
              <a:spcBef>
                <a:spcPts val="0"/>
              </a:spcBef>
              <a:spcAft>
                <a:spcPts val="0"/>
              </a:spcAft>
              <a:buSzPts val="1800"/>
              <a:buChar char="●"/>
            </a:pPr>
            <a:r>
              <a:rPr lang="en"/>
              <a:t>Key matter - proper tools</a:t>
            </a:r>
            <a:endParaRPr/>
          </a:p>
          <a:p>
            <a:pPr indent="-342900" lvl="0" marL="457200" rtl="0" algn="l">
              <a:spcBef>
                <a:spcPts val="0"/>
              </a:spcBef>
              <a:spcAft>
                <a:spcPts val="0"/>
              </a:spcAft>
              <a:buSzPts val="1800"/>
              <a:buChar char="●"/>
            </a:pPr>
            <a:r>
              <a:rPr lang="en"/>
              <a:t>Bot creation platforms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pic>
        <p:nvPicPr>
          <p:cNvPr descr="Image" id="202" name="Google Shape;202;p34"/>
          <p:cNvPicPr preferRelativeResize="0"/>
          <p:nvPr/>
        </p:nvPicPr>
        <p:blipFill rotWithShape="1">
          <a:blip r:embed="rId3">
            <a:alphaModFix/>
          </a:blip>
          <a:srcRect b="0" l="0" r="0" t="0"/>
          <a:stretch/>
        </p:blipFill>
        <p:spPr>
          <a:xfrm>
            <a:off x="648453" y="282800"/>
            <a:ext cx="7847101" cy="4414001"/>
          </a:xfrm>
          <a:prstGeom prst="rect">
            <a:avLst/>
          </a:prstGeom>
          <a:noFill/>
          <a:ln>
            <a:noFill/>
          </a:ln>
          <a:effectLst>
            <a:outerShdw blurRad="254000" rotWithShape="0">
              <a:srgbClr val="000000">
                <a:alpha val="698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5"/>
          <p:cNvSpPr txBox="1"/>
          <p:nvPr>
            <p:ph type="title"/>
          </p:nvPr>
        </p:nvSpPr>
        <p:spPr>
          <a:xfrm>
            <a:off x="311700" y="263350"/>
            <a:ext cx="8520600" cy="75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Can Bot understand context</a:t>
            </a:r>
            <a:r>
              <a:rPr lang="en"/>
              <a:t>? </a:t>
            </a:r>
            <a:endParaRPr/>
          </a:p>
        </p:txBody>
      </p:sp>
      <p:sp>
        <p:nvSpPr>
          <p:cNvPr id="208" name="Google Shape;208;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It has to know to which relates customer answer - i.e. what’s the yes/no answer for</a:t>
            </a:r>
            <a:endParaRPr/>
          </a:p>
          <a:p>
            <a:pPr indent="-342900" lvl="0" marL="457200" rtl="0" algn="l">
              <a:spcBef>
                <a:spcPts val="0"/>
              </a:spcBef>
              <a:spcAft>
                <a:spcPts val="0"/>
              </a:spcAft>
              <a:buSzPts val="1800"/>
              <a:buChar char="●"/>
            </a:pPr>
            <a:r>
              <a:rPr lang="en"/>
              <a:t>Some bot answers strongly depends on context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6"/>
          <p:cNvSpPr txBox="1"/>
          <p:nvPr>
            <p:ph type="title"/>
          </p:nvPr>
        </p:nvSpPr>
        <p:spPr>
          <a:xfrm>
            <a:off x="311700" y="263350"/>
            <a:ext cx="8520600" cy="435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Can Bot work on its own?</a:t>
            </a:r>
            <a:endParaRPr sz="3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7"/>
          <p:cNvSpPr txBox="1"/>
          <p:nvPr>
            <p:ph type="title"/>
          </p:nvPr>
        </p:nvSpPr>
        <p:spPr>
          <a:xfrm>
            <a:off x="311700" y="263350"/>
            <a:ext cx="8520600" cy="97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used to learn a Bot, how long, how does it looks like?</a:t>
            </a:r>
            <a:endParaRPr/>
          </a:p>
        </p:txBody>
      </p:sp>
      <p:sp>
        <p:nvSpPr>
          <p:cNvPr id="219" name="Google Shape;219;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learn bot using sentences, synonyms, etc.</a:t>
            </a:r>
            <a:endParaRPr/>
          </a:p>
          <a:p>
            <a:pPr indent="-342900" lvl="0" marL="457200" rtl="0" algn="l">
              <a:spcBef>
                <a:spcPts val="0"/>
              </a:spcBef>
              <a:spcAft>
                <a:spcPts val="0"/>
              </a:spcAft>
              <a:buSzPts val="1800"/>
              <a:buChar char="●"/>
            </a:pPr>
            <a:r>
              <a:rPr lang="en"/>
              <a:t>2 stages of learning a Bot</a:t>
            </a:r>
            <a:endParaRPr/>
          </a:p>
          <a:p>
            <a:pPr indent="-317500" lvl="1" marL="914400" rtl="0" algn="l">
              <a:spcBef>
                <a:spcPts val="0"/>
              </a:spcBef>
              <a:spcAft>
                <a:spcPts val="0"/>
              </a:spcAft>
              <a:buSzPts val="1400"/>
              <a:buChar char="○"/>
            </a:pPr>
            <a:r>
              <a:rPr lang="en"/>
              <a:t>Initial - Bot learning with sentences we know of</a:t>
            </a:r>
            <a:endParaRPr/>
          </a:p>
          <a:p>
            <a:pPr indent="-317500" lvl="1" marL="914400" rtl="0" algn="l">
              <a:spcBef>
                <a:spcPts val="0"/>
              </a:spcBef>
              <a:spcAft>
                <a:spcPts val="0"/>
              </a:spcAft>
              <a:buSzPts val="1400"/>
              <a:buChar char="○"/>
            </a:pPr>
            <a:r>
              <a:rPr lang="en"/>
              <a:t>When Bot is already working - we use real answers for training</a:t>
            </a:r>
            <a:endParaRPr/>
          </a:p>
          <a:p>
            <a:pPr indent="-342900" lvl="0" marL="457200" rtl="0" algn="l">
              <a:spcBef>
                <a:spcPts val="0"/>
              </a:spcBef>
              <a:spcAft>
                <a:spcPts val="0"/>
              </a:spcAft>
              <a:buSzPts val="1800"/>
              <a:buChar char="●"/>
            </a:pPr>
            <a:r>
              <a:rPr lang="en"/>
              <a:t>Continuous</a:t>
            </a:r>
            <a:r>
              <a:rPr lang="en"/>
              <a:t> and infinite process</a:t>
            </a:r>
            <a:endParaRPr/>
          </a:p>
          <a:p>
            <a:pPr indent="-342900" lvl="0" marL="457200" rtl="0" algn="l">
              <a:spcBef>
                <a:spcPts val="0"/>
              </a:spcBef>
              <a:spcAft>
                <a:spcPts val="0"/>
              </a:spcAft>
              <a:buSzPts val="1800"/>
              <a:buChar char="●"/>
            </a:pPr>
            <a:r>
              <a:rPr lang="en"/>
              <a:t>Intensive at start, with time goes down to only necessary minimum</a:t>
            </a:r>
            <a:endParaRPr/>
          </a:p>
          <a:p>
            <a:pPr indent="-342900" lvl="0" marL="457200" rtl="0" algn="l">
              <a:spcBef>
                <a:spcPts val="0"/>
              </a:spcBef>
              <a:spcAft>
                <a:spcPts val="0"/>
              </a:spcAft>
              <a:buSzPts val="1800"/>
              <a:buChar char="●"/>
            </a:pPr>
            <a:r>
              <a:rPr lang="en"/>
              <a:t>Next Bot uses experiences from previous ones</a:t>
            </a:r>
            <a:endParaRPr/>
          </a:p>
          <a:p>
            <a:pPr indent="-342900" lvl="0" marL="457200" rtl="0" algn="l">
              <a:spcBef>
                <a:spcPts val="0"/>
              </a:spcBef>
              <a:spcAft>
                <a:spcPts val="0"/>
              </a:spcAft>
              <a:buSzPts val="1800"/>
              <a:buChar char="●"/>
            </a:pPr>
            <a:r>
              <a:rPr lang="en"/>
              <a:t>Conversation analysis - transcripts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8"/>
          <p:cNvSpPr txBox="1"/>
          <p:nvPr>
            <p:ph type="title"/>
          </p:nvPr>
        </p:nvSpPr>
        <p:spPr>
          <a:xfrm>
            <a:off x="311700" y="263350"/>
            <a:ext cx="8520600" cy="90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if bot misinterprets words said by customer?</a:t>
            </a:r>
            <a:endParaRPr/>
          </a:p>
        </p:txBody>
      </p:sp>
      <p:sp>
        <p:nvSpPr>
          <p:cNvPr id="225" name="Google Shape;225;p38"/>
          <p:cNvSpPr txBox="1"/>
          <p:nvPr>
            <p:ph idx="1" type="body"/>
          </p:nvPr>
        </p:nvSpPr>
        <p:spPr>
          <a:xfrm>
            <a:off x="311700" y="1535375"/>
            <a:ext cx="8520600" cy="3033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It’s necessary to eliminate bad effects of misinterpretations</a:t>
            </a:r>
            <a:endParaRPr/>
          </a:p>
          <a:p>
            <a:pPr indent="-342900" lvl="0" marL="457200" rtl="0" algn="l">
              <a:spcBef>
                <a:spcPts val="0"/>
              </a:spcBef>
              <a:spcAft>
                <a:spcPts val="0"/>
              </a:spcAft>
              <a:buSzPts val="1800"/>
              <a:buChar char="●"/>
            </a:pPr>
            <a:r>
              <a:rPr lang="en"/>
              <a:t>Necessary to create lists of synonyms</a:t>
            </a:r>
            <a:endParaRPr/>
          </a:p>
          <a:p>
            <a:pPr indent="-342900" lvl="0" marL="457200" rtl="0" algn="l">
              <a:spcBef>
                <a:spcPts val="0"/>
              </a:spcBef>
              <a:spcAft>
                <a:spcPts val="0"/>
              </a:spcAft>
              <a:buSzPts val="1800"/>
              <a:buChar char="●"/>
            </a:pPr>
            <a:r>
              <a:rPr lang="en"/>
              <a:t>Training a Bot with sentences in different variations - phrases order, used words, etc.</a:t>
            </a:r>
            <a:endParaRPr/>
          </a:p>
          <a:p>
            <a:pPr indent="-342900" lvl="0" marL="457200" rtl="0" algn="l">
              <a:spcBef>
                <a:spcPts val="0"/>
              </a:spcBef>
              <a:spcAft>
                <a:spcPts val="0"/>
              </a:spcAft>
              <a:buSzPts val="1800"/>
              <a:buChar char="●"/>
            </a:pPr>
            <a:r>
              <a:rPr lang="en"/>
              <a:t>Huge number of necessary phonetic synonyms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9"/>
          <p:cNvSpPr txBox="1"/>
          <p:nvPr>
            <p:ph type="title"/>
          </p:nvPr>
        </p:nvSpPr>
        <p:spPr>
          <a:xfrm>
            <a:off x="311700" y="263350"/>
            <a:ext cx="8520600" cy="434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Can a Bot handle multiple intents at the same time?</a:t>
            </a:r>
            <a:endParaRPr sz="3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40"/>
          <p:cNvSpPr txBox="1"/>
          <p:nvPr>
            <p:ph type="title"/>
          </p:nvPr>
        </p:nvSpPr>
        <p:spPr>
          <a:xfrm>
            <a:off x="311700" y="263350"/>
            <a:ext cx="8520600" cy="119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important it is for a person to say some specific words expected by a bot?</a:t>
            </a:r>
            <a:endParaRPr/>
          </a:p>
        </p:txBody>
      </p:sp>
      <p:sp>
        <p:nvSpPr>
          <p:cNvPr id="236" name="Google Shape;236;p40"/>
          <p:cNvSpPr txBox="1"/>
          <p:nvPr>
            <p:ph idx="1" type="body"/>
          </p:nvPr>
        </p:nvSpPr>
        <p:spPr>
          <a:xfrm>
            <a:off x="311700" y="1576725"/>
            <a:ext cx="8520600" cy="2992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Depending on business requirements - bot can handle only few, specified intents</a:t>
            </a:r>
            <a:endParaRPr/>
          </a:p>
          <a:p>
            <a:pPr indent="-342900" lvl="0" marL="457200" rtl="0" algn="l">
              <a:spcBef>
                <a:spcPts val="0"/>
              </a:spcBef>
              <a:spcAft>
                <a:spcPts val="0"/>
              </a:spcAft>
              <a:buSzPts val="1800"/>
              <a:buChar char="●"/>
            </a:pPr>
            <a:r>
              <a:rPr lang="en"/>
              <a:t>It might be irritating for a customer that Bot cannot answer a question - often not because it does not understand</a:t>
            </a:r>
            <a:endParaRPr/>
          </a:p>
          <a:p>
            <a:pPr indent="-342900" lvl="0" marL="457200" rtl="0" algn="l">
              <a:spcBef>
                <a:spcPts val="0"/>
              </a:spcBef>
              <a:spcAft>
                <a:spcPts val="0"/>
              </a:spcAft>
              <a:buSzPts val="1800"/>
              <a:buChar char="●"/>
            </a:pPr>
            <a:r>
              <a:rPr lang="en"/>
              <a:t>In case of known intents - it doesn’t have to be some very specific word said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41"/>
          <p:cNvSpPr txBox="1"/>
          <p:nvPr>
            <p:ph type="title"/>
          </p:nvPr>
        </p:nvSpPr>
        <p:spPr>
          <a:xfrm>
            <a:off x="311700" y="263350"/>
            <a:ext cx="8520600" cy="443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What languages can a Bot speak?</a:t>
            </a:r>
            <a:endParaRPr sz="3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42"/>
          <p:cNvSpPr txBox="1"/>
          <p:nvPr>
            <p:ph type="title"/>
          </p:nvPr>
        </p:nvSpPr>
        <p:spPr>
          <a:xfrm>
            <a:off x="311700" y="263350"/>
            <a:ext cx="8520600" cy="440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Can a Bot talk to other Bot?</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263350"/>
            <a:ext cx="8520600" cy="421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What’s the difference between a voice bot and IVR</a:t>
            </a:r>
            <a:endParaRPr sz="4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43"/>
          <p:cNvSpPr txBox="1"/>
          <p:nvPr>
            <p:ph type="title"/>
          </p:nvPr>
        </p:nvSpPr>
        <p:spPr>
          <a:xfrm>
            <a:off x="311700" y="263350"/>
            <a:ext cx="8520600" cy="75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Can a Bot speak any voice?</a:t>
            </a:r>
            <a:endParaRPr/>
          </a:p>
        </p:txBody>
      </p:sp>
      <p:sp>
        <p:nvSpPr>
          <p:cNvPr id="252" name="Google Shape;252;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Synthesis or lector</a:t>
            </a:r>
            <a:endParaRPr/>
          </a:p>
          <a:p>
            <a:pPr indent="-342900" lvl="0" marL="457200" rtl="0" algn="l">
              <a:spcBef>
                <a:spcPts val="0"/>
              </a:spcBef>
              <a:spcAft>
                <a:spcPts val="0"/>
              </a:spcAft>
              <a:buSzPts val="1800"/>
              <a:buChar char="●"/>
            </a:pPr>
            <a:r>
              <a:rPr lang="en"/>
              <a:t>Ready text-to-speech technology</a:t>
            </a:r>
            <a:endParaRPr/>
          </a:p>
          <a:p>
            <a:pPr indent="-342900" lvl="0" marL="457200" rtl="0" algn="l">
              <a:spcBef>
                <a:spcPts val="0"/>
              </a:spcBef>
              <a:spcAft>
                <a:spcPts val="0"/>
              </a:spcAft>
              <a:buSzPts val="1800"/>
              <a:buChar char="●"/>
            </a:pPr>
            <a:r>
              <a:rPr lang="en"/>
              <a:t>Creating voice on our own - time consuming and requires a lot of resources</a:t>
            </a:r>
            <a:endParaRPr/>
          </a:p>
          <a:p>
            <a:pPr indent="-342900" lvl="0" marL="457200" rtl="0" algn="l">
              <a:spcBef>
                <a:spcPts val="0"/>
              </a:spcBef>
              <a:spcAft>
                <a:spcPts val="0"/>
              </a:spcAft>
              <a:buSzPts val="1800"/>
              <a:buChar char="●"/>
            </a:pPr>
            <a:r>
              <a:rPr lang="en"/>
              <a:t>Available technologies/services to reduce it significantly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4"/>
          <p:cNvSpPr txBox="1"/>
          <p:nvPr>
            <p:ph type="title"/>
          </p:nvPr>
        </p:nvSpPr>
        <p:spPr>
          <a:xfrm>
            <a:off x="311700" y="263350"/>
            <a:ext cx="8520600" cy="11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 you see difference when it comes to using Bots by people in different age? Is it harder for elders?</a:t>
            </a:r>
            <a:endParaRPr/>
          </a:p>
        </p:txBody>
      </p:sp>
      <p:sp>
        <p:nvSpPr>
          <p:cNvPr id="258" name="Google Shape;258;p44"/>
          <p:cNvSpPr txBox="1"/>
          <p:nvPr>
            <p:ph idx="1" type="body"/>
          </p:nvPr>
        </p:nvSpPr>
        <p:spPr>
          <a:xfrm>
            <a:off x="311700" y="1522200"/>
            <a:ext cx="8520600" cy="3046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There are problems with hearing everything, or understand a Bot</a:t>
            </a:r>
            <a:endParaRPr/>
          </a:p>
          <a:p>
            <a:pPr indent="-342900" lvl="0" marL="457200" rtl="0" algn="l">
              <a:spcBef>
                <a:spcPts val="0"/>
              </a:spcBef>
              <a:spcAft>
                <a:spcPts val="0"/>
              </a:spcAft>
              <a:buSzPts val="1800"/>
              <a:buChar char="●"/>
            </a:pPr>
            <a:r>
              <a:rPr lang="en"/>
              <a:t>Longer conversation, but often finished with a success</a:t>
            </a:r>
            <a:endParaRPr/>
          </a:p>
          <a:p>
            <a:pPr indent="-342900" lvl="0" marL="457200" rtl="0" algn="l">
              <a:spcBef>
                <a:spcPts val="0"/>
              </a:spcBef>
              <a:spcAft>
                <a:spcPts val="0"/>
              </a:spcAft>
              <a:buSzPts val="1800"/>
              <a:buChar char="●"/>
            </a:pPr>
            <a:r>
              <a:rPr lang="en"/>
              <a:t>Older people doesn’t have prejudice against a Bot</a:t>
            </a:r>
            <a:endParaRPr/>
          </a:p>
          <a:p>
            <a:pPr indent="-342900" lvl="0" marL="457200" rtl="0" algn="l">
              <a:spcBef>
                <a:spcPts val="0"/>
              </a:spcBef>
              <a:spcAft>
                <a:spcPts val="0"/>
              </a:spcAft>
              <a:buSzPts val="1800"/>
              <a:buChar char="●"/>
            </a:pPr>
            <a:r>
              <a:rPr lang="en"/>
              <a:t>Prejudices are hardest to eliminate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45"/>
          <p:cNvSpPr txBox="1"/>
          <p:nvPr>
            <p:ph type="title"/>
          </p:nvPr>
        </p:nvSpPr>
        <p:spPr>
          <a:xfrm>
            <a:off x="311700" y="263350"/>
            <a:ext cx="8520600" cy="11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do when a customer is </a:t>
            </a:r>
            <a:r>
              <a:rPr lang="en"/>
              <a:t>aggressive</a:t>
            </a:r>
            <a:r>
              <a:rPr lang="en"/>
              <a:t> against a Bot?</a:t>
            </a:r>
            <a:endParaRPr/>
          </a:p>
        </p:txBody>
      </p:sp>
      <p:sp>
        <p:nvSpPr>
          <p:cNvPr id="264" name="Google Shape;264;p45"/>
          <p:cNvSpPr txBox="1"/>
          <p:nvPr>
            <p:ph idx="1" type="body"/>
          </p:nvPr>
        </p:nvSpPr>
        <p:spPr>
          <a:xfrm>
            <a:off x="311700" y="1568125"/>
            <a:ext cx="8520600" cy="300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Bot would not be offended</a:t>
            </a:r>
            <a:endParaRPr/>
          </a:p>
          <a:p>
            <a:pPr indent="-342900" lvl="0" marL="457200" rtl="0" algn="l">
              <a:spcBef>
                <a:spcPts val="0"/>
              </a:spcBef>
              <a:spcAft>
                <a:spcPts val="0"/>
              </a:spcAft>
              <a:buSzPts val="1800"/>
              <a:buChar char="●"/>
            </a:pPr>
            <a:r>
              <a:rPr lang="en"/>
              <a:t>We try to ease the situation</a:t>
            </a:r>
            <a:endParaRPr/>
          </a:p>
          <a:p>
            <a:pPr indent="-342900" lvl="0" marL="457200" rtl="0" algn="l">
              <a:spcBef>
                <a:spcPts val="0"/>
              </a:spcBef>
              <a:spcAft>
                <a:spcPts val="0"/>
              </a:spcAft>
              <a:buSzPts val="1800"/>
              <a:buChar char="●"/>
            </a:pPr>
            <a:r>
              <a:rPr lang="en"/>
              <a:t>Reminded that conversation is with a Bot</a:t>
            </a:r>
            <a:endParaRPr/>
          </a:p>
          <a:p>
            <a:pPr indent="-342900" lvl="0" marL="457200" rtl="0" algn="l">
              <a:spcBef>
                <a:spcPts val="0"/>
              </a:spcBef>
              <a:spcAft>
                <a:spcPts val="0"/>
              </a:spcAft>
              <a:buSzPts val="1800"/>
              <a:buChar char="●"/>
            </a:pPr>
            <a:r>
              <a:rPr lang="en"/>
              <a:t>Last resort - ending a conversation or redirect to a human</a:t>
            </a:r>
            <a:endParaRPr/>
          </a:p>
          <a:p>
            <a:pPr indent="-342900" lvl="0" marL="457200" rtl="0" algn="l">
              <a:spcBef>
                <a:spcPts val="0"/>
              </a:spcBef>
              <a:spcAft>
                <a:spcPts val="0"/>
              </a:spcAft>
              <a:buSzPts val="1800"/>
              <a:buChar char="●"/>
            </a:pPr>
            <a:r>
              <a:rPr lang="en"/>
              <a:t>Around 0,5% of conversations contains some curse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46"/>
          <p:cNvSpPr txBox="1"/>
          <p:nvPr>
            <p:ph type="title"/>
          </p:nvPr>
        </p:nvSpPr>
        <p:spPr>
          <a:xfrm>
            <a:off x="311700" y="263350"/>
            <a:ext cx="8520600" cy="120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Does people know they speak with a Bot? Do you want them to know?</a:t>
            </a:r>
            <a:endParaRPr/>
          </a:p>
        </p:txBody>
      </p:sp>
      <p:sp>
        <p:nvSpPr>
          <p:cNvPr id="270" name="Google Shape;270;p46"/>
          <p:cNvSpPr txBox="1"/>
          <p:nvPr>
            <p:ph idx="1" type="body"/>
          </p:nvPr>
        </p:nvSpPr>
        <p:spPr>
          <a:xfrm>
            <a:off x="311700" y="1546100"/>
            <a:ext cx="8520600" cy="302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 many cases people don’t know they are speaking with a Bot</a:t>
            </a:r>
            <a:endParaRPr/>
          </a:p>
          <a:p>
            <a:pPr indent="-342900" lvl="0" marL="457200" rtl="0" algn="l">
              <a:spcBef>
                <a:spcPts val="0"/>
              </a:spcBef>
              <a:spcAft>
                <a:spcPts val="0"/>
              </a:spcAft>
              <a:buSzPts val="1800"/>
              <a:buChar char="●"/>
            </a:pPr>
            <a:r>
              <a:rPr lang="en"/>
              <a:t>It comes out when a Bot would not understand something</a:t>
            </a:r>
            <a:endParaRPr/>
          </a:p>
          <a:p>
            <a:pPr indent="-342900" lvl="0" marL="457200" rtl="0" algn="l">
              <a:spcBef>
                <a:spcPts val="0"/>
              </a:spcBef>
              <a:spcAft>
                <a:spcPts val="0"/>
              </a:spcAft>
              <a:buSzPts val="1800"/>
              <a:buChar char="●"/>
            </a:pPr>
            <a:r>
              <a:rPr lang="en"/>
              <a:t>It’s better for us when people don’t know they speak with a Bot - prejudices</a:t>
            </a:r>
            <a:endParaRPr/>
          </a:p>
          <a:p>
            <a:pPr indent="-342900" lvl="0" marL="457200" rtl="0" algn="l">
              <a:spcBef>
                <a:spcPts val="0"/>
              </a:spcBef>
              <a:spcAft>
                <a:spcPts val="0"/>
              </a:spcAft>
              <a:buSzPts val="1800"/>
              <a:buChar char="●"/>
            </a:pPr>
            <a:r>
              <a:rPr lang="en"/>
              <a:t>In some cases - it doesn’t matter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7"/>
          <p:cNvSpPr txBox="1"/>
          <p:nvPr>
            <p:ph type="title"/>
          </p:nvPr>
        </p:nvSpPr>
        <p:spPr>
          <a:xfrm>
            <a:off x="311700" y="263350"/>
            <a:ext cx="8520600" cy="105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are the obvious thing you already know having experience?</a:t>
            </a:r>
            <a:endParaRPr/>
          </a:p>
        </p:txBody>
      </p:sp>
      <p:sp>
        <p:nvSpPr>
          <p:cNvPr id="276" name="Google Shape;276;p47"/>
          <p:cNvSpPr txBox="1"/>
          <p:nvPr>
            <p:ph idx="1" type="body"/>
          </p:nvPr>
        </p:nvSpPr>
        <p:spPr>
          <a:xfrm>
            <a:off x="311700" y="1377725"/>
            <a:ext cx="8520600" cy="3313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Muli"/>
              <a:buChar char="●"/>
            </a:pPr>
            <a:r>
              <a:rPr lang="en"/>
              <a:t>One question per Bot sentence</a:t>
            </a:r>
            <a:endParaRPr/>
          </a:p>
          <a:p>
            <a:pPr indent="-342900" lvl="0" marL="457200" rtl="0" algn="l">
              <a:spcBef>
                <a:spcPts val="0"/>
              </a:spcBef>
              <a:spcAft>
                <a:spcPts val="0"/>
              </a:spcAft>
              <a:buClr>
                <a:schemeClr val="dk2"/>
              </a:buClr>
              <a:buSzPts val="1800"/>
              <a:buFont typeface="Muli"/>
              <a:buChar char="●"/>
            </a:pPr>
            <a:r>
              <a:rPr lang="en"/>
              <a:t>Just creating a Bot wouldn’t mean people will start interacting with it</a:t>
            </a:r>
            <a:endParaRPr/>
          </a:p>
          <a:p>
            <a:pPr indent="-342900" lvl="0" marL="457200" rtl="0" algn="l">
              <a:spcBef>
                <a:spcPts val="0"/>
              </a:spcBef>
              <a:spcAft>
                <a:spcPts val="0"/>
              </a:spcAft>
              <a:buClr>
                <a:schemeClr val="dk2"/>
              </a:buClr>
              <a:buSzPts val="1800"/>
              <a:buFont typeface="Muli"/>
              <a:buChar char="●"/>
            </a:pPr>
            <a:r>
              <a:rPr lang="en"/>
              <a:t>Bot never stops learning</a:t>
            </a:r>
            <a:endParaRPr/>
          </a:p>
          <a:p>
            <a:pPr indent="-342900" lvl="0" marL="457200" rtl="0" algn="l">
              <a:spcBef>
                <a:spcPts val="0"/>
              </a:spcBef>
              <a:spcAft>
                <a:spcPts val="0"/>
              </a:spcAft>
              <a:buClr>
                <a:schemeClr val="dk2"/>
              </a:buClr>
              <a:buSzPts val="1800"/>
              <a:buFont typeface="Muli"/>
              <a:buChar char="●"/>
            </a:pPr>
            <a:r>
              <a:rPr lang="en"/>
              <a:t>People find dozens of ways to answer a simple yes/no question</a:t>
            </a:r>
            <a:endParaRPr/>
          </a:p>
          <a:p>
            <a:pPr indent="-342900" lvl="0" marL="457200" rtl="0" algn="l">
              <a:spcBef>
                <a:spcPts val="0"/>
              </a:spcBef>
              <a:spcAft>
                <a:spcPts val="0"/>
              </a:spcAft>
              <a:buClr>
                <a:schemeClr val="dk2"/>
              </a:buClr>
              <a:buSzPts val="1800"/>
              <a:buFont typeface="Muli"/>
              <a:buChar char="●"/>
            </a:pPr>
            <a:r>
              <a:rPr lang="en"/>
              <a:t>NLP technology is growing really fast and it needs constant monitoring</a:t>
            </a:r>
            <a:endParaRPr/>
          </a:p>
          <a:p>
            <a:pPr indent="-342900" lvl="0" marL="457200" rtl="0" algn="l">
              <a:spcBef>
                <a:spcPts val="0"/>
              </a:spcBef>
              <a:spcAft>
                <a:spcPts val="0"/>
              </a:spcAft>
              <a:buClr>
                <a:schemeClr val="dk2"/>
              </a:buClr>
              <a:buSzPts val="1800"/>
              <a:buFont typeface="Muli"/>
              <a:buChar char="●"/>
            </a:pPr>
            <a:r>
              <a:rPr lang="en"/>
              <a:t>Integration with telecom infrastructure is full of traps and unobvious problems, especially at the beginning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animEffect filter="fade" transition="in">
                                      <p:cBhvr>
                                        <p:cTn dur="1000"/>
                                        <p:tgtEl>
                                          <p:spTgt spid="2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animEffect filter="fade" transition="in">
                                      <p:cBhvr>
                                        <p:cTn dur="1000"/>
                                        <p:tgtEl>
                                          <p:spTgt spid="2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animEffect filter="fade" transition="in">
                                      <p:cBhvr>
                                        <p:cTn dur="1000"/>
                                        <p:tgtEl>
                                          <p:spTgt spid="2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3" st="3"/>
                                            </p:txEl>
                                          </p:spTgt>
                                        </p:tgtEl>
                                        <p:attrNameLst>
                                          <p:attrName>style.visibility</p:attrName>
                                        </p:attrNameLst>
                                      </p:cBhvr>
                                      <p:to>
                                        <p:strVal val="visible"/>
                                      </p:to>
                                    </p:set>
                                    <p:animEffect filter="fade" transition="in">
                                      <p:cBhvr>
                                        <p:cTn dur="1000"/>
                                        <p:tgtEl>
                                          <p:spTgt spid="2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4" st="4"/>
                                            </p:txEl>
                                          </p:spTgt>
                                        </p:tgtEl>
                                        <p:attrNameLst>
                                          <p:attrName>style.visibility</p:attrName>
                                        </p:attrNameLst>
                                      </p:cBhvr>
                                      <p:to>
                                        <p:strVal val="visible"/>
                                      </p:to>
                                    </p:set>
                                    <p:animEffect filter="fade" transition="in">
                                      <p:cBhvr>
                                        <p:cTn dur="1000"/>
                                        <p:tgtEl>
                                          <p:spTgt spid="2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5" st="5"/>
                                            </p:txEl>
                                          </p:spTgt>
                                        </p:tgtEl>
                                        <p:attrNameLst>
                                          <p:attrName>style.visibility</p:attrName>
                                        </p:attrNameLst>
                                      </p:cBhvr>
                                      <p:to>
                                        <p:strVal val="visible"/>
                                      </p:to>
                                    </p:set>
                                    <p:animEffect filter="fade" transition="in">
                                      <p:cBhvr>
                                        <p:cTn dur="1000"/>
                                        <p:tgtEl>
                                          <p:spTgt spid="27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a:t>
            </a:r>
            <a:endParaRPr/>
          </a:p>
        </p:txBody>
      </p:sp>
      <p:pic>
        <p:nvPicPr>
          <p:cNvPr id="282" name="Google Shape;282;p48"/>
          <p:cNvPicPr preferRelativeResize="0"/>
          <p:nvPr/>
        </p:nvPicPr>
        <p:blipFill>
          <a:blip r:embed="rId3">
            <a:alphaModFix/>
          </a:blip>
          <a:stretch>
            <a:fillRect/>
          </a:stretch>
        </p:blipFill>
        <p:spPr>
          <a:xfrm>
            <a:off x="3265962" y="1046625"/>
            <a:ext cx="2612075" cy="689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263350"/>
            <a:ext cx="8520600" cy="122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What’s the difference between a voice bot and</a:t>
            </a:r>
            <a:r>
              <a:rPr lang="en"/>
              <a:t> Siri, Alexa, etc?</a:t>
            </a:r>
            <a:endParaRPr/>
          </a:p>
        </p:txBody>
      </p:sp>
      <p:sp>
        <p:nvSpPr>
          <p:cNvPr id="78" name="Google Shape;78;p17"/>
          <p:cNvSpPr txBox="1"/>
          <p:nvPr>
            <p:ph idx="1" type="body"/>
          </p:nvPr>
        </p:nvSpPr>
        <p:spPr>
          <a:xfrm>
            <a:off x="311700" y="1821650"/>
            <a:ext cx="8520600" cy="2747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Different tasks - voice assistants at home, voice bot at call center</a:t>
            </a:r>
            <a:endParaRPr/>
          </a:p>
          <a:p>
            <a:pPr indent="-342900" lvl="0" marL="457200" rtl="0" algn="l">
              <a:spcBef>
                <a:spcPts val="0"/>
              </a:spcBef>
              <a:spcAft>
                <a:spcPts val="0"/>
              </a:spcAft>
              <a:buSzPts val="1800"/>
              <a:buChar char="●"/>
            </a:pPr>
            <a:r>
              <a:rPr lang="en"/>
              <a:t>Different quality of speech input to understand</a:t>
            </a:r>
            <a:endParaRPr/>
          </a:p>
          <a:p>
            <a:pPr indent="-342900" lvl="0" marL="457200" rtl="0" algn="l">
              <a:spcBef>
                <a:spcPts val="0"/>
              </a:spcBef>
              <a:spcAft>
                <a:spcPts val="0"/>
              </a:spcAft>
              <a:buSzPts val="1800"/>
              <a:buChar char="●"/>
            </a:pPr>
            <a:r>
              <a:rPr lang="en"/>
              <a:t>Voice bots - public, voice assistants - limited audience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8"/>
          <p:cNvSpPr txBox="1"/>
          <p:nvPr>
            <p:ph type="title"/>
          </p:nvPr>
        </p:nvSpPr>
        <p:spPr>
          <a:xfrm>
            <a:off x="311700" y="263350"/>
            <a:ext cx="8520600" cy="101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What’s the difference between a voice bot and a chatbot</a:t>
            </a:r>
            <a:r>
              <a:rPr lang="en"/>
              <a:t>?</a:t>
            </a:r>
            <a:endParaRPr/>
          </a:p>
        </p:txBody>
      </p:sp>
      <p:sp>
        <p:nvSpPr>
          <p:cNvPr id="84" name="Google Shape;84;p18"/>
          <p:cNvSpPr txBox="1"/>
          <p:nvPr>
            <p:ph idx="1" type="body"/>
          </p:nvPr>
        </p:nvSpPr>
        <p:spPr>
          <a:xfrm>
            <a:off x="311700" y="1449975"/>
            <a:ext cx="8520600" cy="3118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Similar tasks</a:t>
            </a:r>
            <a:endParaRPr/>
          </a:p>
          <a:p>
            <a:pPr indent="-342900" lvl="0" marL="457200" rtl="0" algn="l">
              <a:spcBef>
                <a:spcPts val="0"/>
              </a:spcBef>
              <a:spcAft>
                <a:spcPts val="0"/>
              </a:spcAft>
              <a:buSzPts val="1800"/>
              <a:buChar char="●"/>
            </a:pPr>
            <a:r>
              <a:rPr lang="en"/>
              <a:t>Main difference - input channel</a:t>
            </a:r>
            <a:endParaRPr/>
          </a:p>
          <a:p>
            <a:pPr indent="-342900" lvl="0" marL="457200" rtl="0" algn="l">
              <a:spcBef>
                <a:spcPts val="0"/>
              </a:spcBef>
              <a:spcAft>
                <a:spcPts val="0"/>
              </a:spcAft>
              <a:buSzPts val="1800"/>
              <a:buChar char="●"/>
            </a:pPr>
            <a:r>
              <a:rPr lang="en"/>
              <a:t>Differences in input texts - typos vs misrepresentations</a:t>
            </a:r>
            <a:endParaRPr/>
          </a:p>
          <a:p>
            <a:pPr indent="-342900" lvl="0" marL="457200" rtl="0" algn="l">
              <a:spcBef>
                <a:spcPts val="0"/>
              </a:spcBef>
              <a:spcAft>
                <a:spcPts val="0"/>
              </a:spcAft>
              <a:buSzPts val="1800"/>
              <a:buChar char="●"/>
            </a:pPr>
            <a:r>
              <a:rPr lang="en"/>
              <a:t>Requires more train sentences</a:t>
            </a:r>
            <a:endParaRPr/>
          </a:p>
          <a:p>
            <a:pPr indent="-342900" lvl="0" marL="457200" rtl="0" algn="l">
              <a:spcBef>
                <a:spcPts val="0"/>
              </a:spcBef>
              <a:spcAft>
                <a:spcPts val="0"/>
              </a:spcAft>
              <a:buSzPts val="1800"/>
              <a:buChar char="●"/>
            </a:pPr>
            <a:r>
              <a:rPr lang="en"/>
              <a:t>Different nature of providing information/asking questions - voice bot needs to be more precise and concise</a:t>
            </a:r>
            <a:endParaRPr/>
          </a:p>
          <a:p>
            <a:pPr indent="-342900" lvl="0" marL="457200" rtl="0" algn="l">
              <a:spcBef>
                <a:spcPts val="0"/>
              </a:spcBef>
              <a:spcAft>
                <a:spcPts val="0"/>
              </a:spcAft>
              <a:buSzPts val="1800"/>
              <a:buChar char="●"/>
            </a:pPr>
            <a:r>
              <a:rPr lang="en"/>
              <a:t>Response time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9"/>
          <p:cNvSpPr txBox="1"/>
          <p:nvPr>
            <p:ph type="title"/>
          </p:nvPr>
        </p:nvSpPr>
        <p:spPr>
          <a:xfrm>
            <a:off x="311700" y="263350"/>
            <a:ext cx="8520600" cy="75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Where Voice Bots are being used?</a:t>
            </a:r>
            <a:endParaRPr/>
          </a:p>
        </p:txBody>
      </p:sp>
      <p:sp>
        <p:nvSpPr>
          <p:cNvPr id="90" name="Google Shape;90;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Scheduling of appointments (cosmetic, medical, recruitment, etc)</a:t>
            </a:r>
            <a:endParaRPr/>
          </a:p>
          <a:p>
            <a:pPr indent="-342900" lvl="0" marL="457200" rtl="0" algn="l">
              <a:spcBef>
                <a:spcPts val="0"/>
              </a:spcBef>
              <a:spcAft>
                <a:spcPts val="0"/>
              </a:spcAft>
              <a:buSzPts val="1800"/>
              <a:buChar char="●"/>
            </a:pPr>
            <a:r>
              <a:rPr lang="en"/>
              <a:t>Reminders of appointments</a:t>
            </a:r>
            <a:endParaRPr/>
          </a:p>
          <a:p>
            <a:pPr indent="-342900" lvl="0" marL="457200" rtl="0" algn="l">
              <a:spcBef>
                <a:spcPts val="0"/>
              </a:spcBef>
              <a:spcAft>
                <a:spcPts val="0"/>
              </a:spcAft>
              <a:buSzPts val="1800"/>
              <a:buChar char="●"/>
            </a:pPr>
            <a:r>
              <a:rPr lang="en"/>
              <a:t>Satisfactions surveys</a:t>
            </a:r>
            <a:endParaRPr/>
          </a:p>
          <a:p>
            <a:pPr indent="-342900" lvl="0" marL="457200" rtl="0" algn="l">
              <a:spcBef>
                <a:spcPts val="0"/>
              </a:spcBef>
              <a:spcAft>
                <a:spcPts val="0"/>
              </a:spcAft>
              <a:buSzPts val="1800"/>
              <a:buChar char="●"/>
            </a:pPr>
            <a:r>
              <a:rPr lang="en"/>
              <a:t>Polls</a:t>
            </a:r>
            <a:endParaRPr/>
          </a:p>
          <a:p>
            <a:pPr indent="-342900" lvl="0" marL="457200" rtl="0" algn="l">
              <a:spcBef>
                <a:spcPts val="0"/>
              </a:spcBef>
              <a:spcAft>
                <a:spcPts val="0"/>
              </a:spcAft>
              <a:buSzPts val="1800"/>
              <a:buChar char="●"/>
            </a:pPr>
            <a:r>
              <a:rPr lang="en"/>
              <a:t>Sales</a:t>
            </a:r>
            <a:endParaRPr/>
          </a:p>
          <a:p>
            <a:pPr indent="-342900" lvl="0" marL="457200" rtl="0" algn="l">
              <a:spcBef>
                <a:spcPts val="0"/>
              </a:spcBef>
              <a:spcAft>
                <a:spcPts val="0"/>
              </a:spcAft>
              <a:buSzPts val="1800"/>
              <a:buChar char="●"/>
            </a:pPr>
            <a:r>
              <a:rPr lang="en"/>
              <a:t>Data gathering</a:t>
            </a:r>
            <a:endParaRPr/>
          </a:p>
          <a:p>
            <a:pPr indent="-342900" lvl="0" marL="457200" rtl="0" algn="l">
              <a:spcBef>
                <a:spcPts val="0"/>
              </a:spcBef>
              <a:spcAft>
                <a:spcPts val="0"/>
              </a:spcAft>
              <a:buSzPts val="1800"/>
              <a:buChar char="●"/>
            </a:pPr>
            <a:r>
              <a:rPr lang="en"/>
              <a:t>Information about prizes</a:t>
            </a:r>
            <a:endParaRPr/>
          </a:p>
          <a:p>
            <a:pPr indent="-342900" lvl="0" marL="457200" rtl="0" algn="l">
              <a:spcBef>
                <a:spcPts val="0"/>
              </a:spcBef>
              <a:spcAft>
                <a:spcPts val="0"/>
              </a:spcAft>
              <a:buSzPts val="1800"/>
              <a:buChar char="●"/>
            </a:pPr>
            <a:r>
              <a:rPr lang="en"/>
              <a:t>Status check (packages, orders, etc)</a:t>
            </a:r>
            <a:endParaRPr/>
          </a:p>
          <a:p>
            <a:pPr indent="-342900" lvl="0" marL="457200" rtl="0" algn="l">
              <a:spcBef>
                <a:spcPts val="0"/>
              </a:spcBef>
              <a:spcAft>
                <a:spcPts val="0"/>
              </a:spcAft>
              <a:buSzPts val="1800"/>
              <a:buChar char="●"/>
            </a:pPr>
            <a:r>
              <a:rPr lang="en"/>
              <a:t>Courier order</a:t>
            </a:r>
            <a:endParaRPr/>
          </a:p>
          <a:p>
            <a:pPr indent="-342900" lvl="0" marL="457200" rtl="0" algn="l">
              <a:spcBef>
                <a:spcPts val="0"/>
              </a:spcBef>
              <a:spcAft>
                <a:spcPts val="0"/>
              </a:spcAft>
              <a:buSzPts val="1800"/>
              <a:buChar char="●"/>
            </a:pPr>
            <a:r>
              <a:rPr lang="en"/>
              <a:t>…</a:t>
            </a:r>
            <a:r>
              <a:rPr lang="en"/>
              <a:t> and many more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Bots work 24/7</a:t>
            </a:r>
            <a:endParaRPr/>
          </a:p>
          <a:p>
            <a:pPr indent="-342900" lvl="0" marL="457200" rtl="0" algn="l">
              <a:spcBef>
                <a:spcPts val="0"/>
              </a:spcBef>
              <a:spcAft>
                <a:spcPts val="0"/>
              </a:spcAft>
              <a:buSzPts val="1800"/>
              <a:buChar char="●"/>
            </a:pPr>
            <a:r>
              <a:rPr lang="en"/>
              <a:t>They don’t get tired</a:t>
            </a:r>
            <a:endParaRPr/>
          </a:p>
          <a:p>
            <a:pPr indent="-342900" lvl="0" marL="457200" rtl="0" algn="l">
              <a:spcBef>
                <a:spcPts val="0"/>
              </a:spcBef>
              <a:spcAft>
                <a:spcPts val="0"/>
              </a:spcAft>
              <a:buSzPts val="1800"/>
              <a:buChar char="●"/>
            </a:pPr>
            <a:r>
              <a:rPr lang="en"/>
              <a:t>They don’t have to go on breaks</a:t>
            </a:r>
            <a:endParaRPr/>
          </a:p>
          <a:p>
            <a:pPr indent="-342900" lvl="0" marL="457200" rtl="0" algn="l">
              <a:spcBef>
                <a:spcPts val="0"/>
              </a:spcBef>
              <a:spcAft>
                <a:spcPts val="0"/>
              </a:spcAft>
              <a:buSzPts val="1800"/>
              <a:buChar char="●"/>
            </a:pPr>
            <a:r>
              <a:rPr lang="en"/>
              <a:t>Thay handle multiple conversation at the same time</a:t>
            </a:r>
            <a:endParaRPr/>
          </a:p>
          <a:p>
            <a:pPr indent="-342900" lvl="0" marL="457200" rtl="0" algn="l">
              <a:spcBef>
                <a:spcPts val="0"/>
              </a:spcBef>
              <a:spcAft>
                <a:spcPts val="0"/>
              </a:spcAft>
              <a:buSzPts val="1800"/>
              <a:buChar char="●"/>
            </a:pPr>
            <a:r>
              <a:rPr lang="en"/>
              <a:t>Cheaper and more efficient</a:t>
            </a:r>
            <a:endParaRPr/>
          </a:p>
          <a:p>
            <a:pPr indent="-342900" lvl="0" marL="457200" rtl="0" algn="l">
              <a:spcBef>
                <a:spcPts val="0"/>
              </a:spcBef>
              <a:spcAft>
                <a:spcPts val="0"/>
              </a:spcAft>
              <a:buSzPts val="1800"/>
              <a:buChar char="●"/>
            </a:pPr>
            <a:r>
              <a:rPr lang="en"/>
              <a:t>People don’t want to wait 30 minutes for their call to be picked up</a:t>
            </a:r>
            <a:endParaRPr/>
          </a:p>
        </p:txBody>
      </p:sp>
      <p:sp>
        <p:nvSpPr>
          <p:cNvPr id="96" name="Google Shape;96;p20"/>
          <p:cNvSpPr txBox="1"/>
          <p:nvPr>
            <p:ph type="title"/>
          </p:nvPr>
        </p:nvSpPr>
        <p:spPr>
          <a:xfrm>
            <a:off x="311700" y="263350"/>
            <a:ext cx="8520600" cy="75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Why to use Voice Bots instead of people?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1"/>
          <p:cNvSpPr txBox="1"/>
          <p:nvPr>
            <p:ph type="title"/>
          </p:nvPr>
        </p:nvSpPr>
        <p:spPr>
          <a:xfrm>
            <a:off x="311700" y="263350"/>
            <a:ext cx="8520600" cy="75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Bot can never do?</a:t>
            </a:r>
            <a:endParaRPr/>
          </a:p>
        </p:txBody>
      </p:sp>
      <p:sp>
        <p:nvSpPr>
          <p:cNvPr id="102" name="Google Shape;102;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Bot can do anything...</a:t>
            </a:r>
            <a:endParaRPr/>
          </a:p>
          <a:p>
            <a:pPr indent="-342900" lvl="0" marL="457200" rtl="0" algn="l">
              <a:spcBef>
                <a:spcPts val="0"/>
              </a:spcBef>
              <a:spcAft>
                <a:spcPts val="0"/>
              </a:spcAft>
              <a:buSzPts val="1800"/>
              <a:buChar char="●"/>
            </a:pPr>
            <a:r>
              <a:rPr lang="en"/>
              <a:t>...as long as it has access to proper data/systems</a:t>
            </a:r>
            <a:endParaRPr/>
          </a:p>
          <a:p>
            <a:pPr indent="-342900" lvl="0" marL="457200" rtl="0" algn="l">
              <a:spcBef>
                <a:spcPts val="0"/>
              </a:spcBef>
              <a:spcAft>
                <a:spcPts val="0"/>
              </a:spcAft>
              <a:buSzPts val="1800"/>
              <a:buChar char="●"/>
            </a:pPr>
            <a:r>
              <a:rPr lang="en"/>
              <a:t>...and as long as it is cost-effective for the business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2"/>
          <p:cNvSpPr txBox="1"/>
          <p:nvPr>
            <p:ph type="title"/>
          </p:nvPr>
        </p:nvSpPr>
        <p:spPr>
          <a:xfrm>
            <a:off x="311700" y="263350"/>
            <a:ext cx="8520600" cy="75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Will Bots replace humans?</a:t>
            </a:r>
            <a:endParaRPr/>
          </a:p>
        </p:txBody>
      </p:sp>
      <p:sp>
        <p:nvSpPr>
          <p:cNvPr id="108" name="Google Shape;108;p22"/>
          <p:cNvSpPr txBox="1"/>
          <p:nvPr>
            <p:ph idx="1" type="body"/>
          </p:nvPr>
        </p:nvSpPr>
        <p:spPr>
          <a:xfrm>
            <a:off x="311700" y="2938075"/>
            <a:ext cx="8520600" cy="1630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 many cases they can</a:t>
            </a:r>
            <a:endParaRPr/>
          </a:p>
          <a:p>
            <a:pPr indent="-342900" lvl="0" marL="457200" rtl="0" algn="l">
              <a:spcBef>
                <a:spcPts val="0"/>
              </a:spcBef>
              <a:spcAft>
                <a:spcPts val="0"/>
              </a:spcAft>
              <a:buSzPts val="1800"/>
              <a:buChar char="●"/>
            </a:pPr>
            <a:r>
              <a:rPr lang="en"/>
              <a:t>Some scenarios - not very cost-effective to use Bots</a:t>
            </a:r>
            <a:endParaRPr/>
          </a:p>
          <a:p>
            <a:pPr indent="-342900" lvl="0" marL="457200" rtl="0" algn="l">
              <a:spcBef>
                <a:spcPts val="0"/>
              </a:spcBef>
              <a:spcAft>
                <a:spcPts val="0"/>
              </a:spcAft>
              <a:buSzPts val="1800"/>
              <a:buChar char="●"/>
            </a:pPr>
            <a:r>
              <a:rPr lang="en"/>
              <a:t>Most effective automatization - 80-90% of most common cases</a:t>
            </a:r>
            <a:endParaRPr/>
          </a:p>
        </p:txBody>
      </p:sp>
      <p:pic>
        <p:nvPicPr>
          <p:cNvPr id="109" name="Google Shape;109;p22"/>
          <p:cNvPicPr preferRelativeResize="0"/>
          <p:nvPr/>
        </p:nvPicPr>
        <p:blipFill>
          <a:blip r:embed="rId3">
            <a:alphaModFix/>
          </a:blip>
          <a:stretch>
            <a:fillRect/>
          </a:stretch>
        </p:blipFill>
        <p:spPr>
          <a:xfrm>
            <a:off x="3254288" y="1017850"/>
            <a:ext cx="2635418" cy="17560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